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8" r:id="rId1"/>
  </p:sldMasterIdLst>
  <p:notesMasterIdLst>
    <p:notesMasterId r:id="rId74"/>
  </p:notesMasterIdLst>
  <p:sldIdLst>
    <p:sldId id="500" r:id="rId2"/>
    <p:sldId id="501" r:id="rId3"/>
    <p:sldId id="504" r:id="rId4"/>
    <p:sldId id="505" r:id="rId5"/>
    <p:sldId id="511" r:id="rId6"/>
    <p:sldId id="512" r:id="rId7"/>
    <p:sldId id="513" r:id="rId8"/>
    <p:sldId id="514" r:id="rId9"/>
    <p:sldId id="537" r:id="rId10"/>
    <p:sldId id="538" r:id="rId11"/>
    <p:sldId id="520" r:id="rId12"/>
    <p:sldId id="521" r:id="rId13"/>
    <p:sldId id="528" r:id="rId14"/>
    <p:sldId id="529" r:id="rId15"/>
    <p:sldId id="530" r:id="rId16"/>
    <p:sldId id="531" r:id="rId17"/>
    <p:sldId id="532" r:id="rId18"/>
    <p:sldId id="533" r:id="rId19"/>
    <p:sldId id="534" r:id="rId20"/>
    <p:sldId id="506" r:id="rId21"/>
    <p:sldId id="535" r:id="rId22"/>
    <p:sldId id="507" r:id="rId23"/>
    <p:sldId id="536" r:id="rId24"/>
    <p:sldId id="509" r:id="rId25"/>
    <p:sldId id="539" r:id="rId26"/>
    <p:sldId id="515" r:id="rId27"/>
    <p:sldId id="517" r:id="rId28"/>
    <p:sldId id="516" r:id="rId29"/>
    <p:sldId id="518" r:id="rId30"/>
    <p:sldId id="519" r:id="rId31"/>
    <p:sldId id="522" r:id="rId32"/>
    <p:sldId id="523" r:id="rId33"/>
    <p:sldId id="524" r:id="rId34"/>
    <p:sldId id="525" r:id="rId35"/>
    <p:sldId id="540" r:id="rId36"/>
    <p:sldId id="526" r:id="rId37"/>
    <p:sldId id="527" r:id="rId38"/>
    <p:sldId id="508" r:id="rId39"/>
    <p:sldId id="541" r:id="rId40"/>
    <p:sldId id="542" r:id="rId41"/>
    <p:sldId id="543" r:id="rId42"/>
    <p:sldId id="544" r:id="rId43"/>
    <p:sldId id="545" r:id="rId44"/>
    <p:sldId id="546" r:id="rId45"/>
    <p:sldId id="547" r:id="rId46"/>
    <p:sldId id="548" r:id="rId47"/>
    <p:sldId id="549" r:id="rId48"/>
    <p:sldId id="550" r:id="rId49"/>
    <p:sldId id="551" r:id="rId50"/>
    <p:sldId id="552" r:id="rId51"/>
    <p:sldId id="553" r:id="rId52"/>
    <p:sldId id="554" r:id="rId53"/>
    <p:sldId id="555" r:id="rId54"/>
    <p:sldId id="556" r:id="rId55"/>
    <p:sldId id="557" r:id="rId56"/>
    <p:sldId id="558" r:id="rId57"/>
    <p:sldId id="559" r:id="rId58"/>
    <p:sldId id="560" r:id="rId59"/>
    <p:sldId id="561" r:id="rId60"/>
    <p:sldId id="570" r:id="rId61"/>
    <p:sldId id="571" r:id="rId62"/>
    <p:sldId id="572" r:id="rId63"/>
    <p:sldId id="573" r:id="rId64"/>
    <p:sldId id="562" r:id="rId65"/>
    <p:sldId id="563" r:id="rId66"/>
    <p:sldId id="564" r:id="rId67"/>
    <p:sldId id="565" r:id="rId68"/>
    <p:sldId id="566" r:id="rId69"/>
    <p:sldId id="567" r:id="rId70"/>
    <p:sldId id="568" r:id="rId71"/>
    <p:sldId id="569" r:id="rId72"/>
    <p:sldId id="503" r:id="rId73"/>
  </p:sldIdLst>
  <p:sldSz cx="12192000" cy="6858000"/>
  <p:notesSz cx="6858000" cy="9144000"/>
  <p:embeddedFontLst>
    <p:embeddedFont>
      <p:font typeface="Calibri" panose="020F0502020204030204" pitchFamily="34" charset="0"/>
      <p:regular r:id="rId75"/>
      <p:bold r:id="rId76"/>
      <p:italic r:id="rId77"/>
      <p:boldItalic r:id="rId78"/>
    </p:embeddedFont>
    <p:embeddedFont>
      <p:font typeface="EB Garamond" panose="00000500000000000000" pitchFamily="2" charset="0"/>
      <p:regular r:id="rId79"/>
      <p:bold r:id="rId80"/>
      <p:italic r:id="rId81"/>
      <p:boldItalic r:id="rId82"/>
    </p:embeddedFont>
    <p:embeddedFont>
      <p:font typeface="Nunito" pitchFamily="2" charset="0"/>
      <p:regular r:id="rId83"/>
      <p:bold r:id="rId84"/>
      <p:italic r:id="rId85"/>
      <p:boldItalic r:id="rId86"/>
    </p:embeddedFont>
    <p:embeddedFont>
      <p:font typeface="Nunito Sans" pitchFamily="2" charset="0"/>
      <p:regular r:id="rId87"/>
      <p:bold r:id="rId88"/>
      <p:italic r:id="rId89"/>
      <p:boldItalic r:id="rId90"/>
    </p:embeddedFont>
    <p:embeddedFont>
      <p:font typeface="Open Sans" panose="020B0606030504020204" pitchFamily="34" charset="0"/>
      <p:regular r:id="rId91"/>
      <p:bold r:id="rId92"/>
      <p:italic r:id="rId93"/>
      <p:boldItalic r:id="rId94"/>
    </p:embeddedFont>
    <p:embeddedFont>
      <p:font typeface="Proxima Nova" panose="020B0604020202020204" charset="0"/>
      <p:bold r:id="rId95"/>
      <p:boldItalic r:id="rId96"/>
    </p:embeddedFont>
    <p:embeddedFont>
      <p:font typeface="Proxima Nova Semibold" panose="020B0604020202020204" charset="0"/>
      <p:regular r:id="rId97"/>
      <p:bold r:id="rId98"/>
      <p:boldItalic r:id="rId99"/>
    </p:embeddedFont>
    <p:embeddedFont>
      <p:font typeface="Roboto" panose="02000000000000000000" pitchFamily="2" charset="0"/>
      <p:regular r:id="rId100"/>
      <p:bold r:id="rId101"/>
      <p:italic r:id="rId102"/>
      <p:boldItalic r:id="rId103"/>
    </p:embeddedFont>
    <p:embeddedFont>
      <p:font typeface="Rockwell" panose="02060603020205020403" pitchFamily="18" charset="0"/>
      <p:regular r:id="rId104"/>
      <p:bold r:id="rId105"/>
      <p:italic r:id="rId106"/>
      <p:boldItalic r:id="rId107"/>
    </p:embeddedFont>
    <p:embeddedFont>
      <p:font typeface="Rockwell Condensed" panose="02060603050405020104" pitchFamily="18" charset="0"/>
      <p:regular r:id="rId108"/>
      <p:bold r:id="rId109"/>
    </p:embeddedFont>
    <p:embeddedFont>
      <p:font typeface="Source Sans Pro" panose="020B0503030403020204" pitchFamily="34" charset="0"/>
      <p:regular r:id="rId110"/>
      <p:bold r:id="rId111"/>
      <p:italic r:id="rId112"/>
      <p:boldItalic r:id="rId11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922" autoAdjust="0"/>
  </p:normalViewPr>
  <p:slideViewPr>
    <p:cSldViewPr snapToGrid="0">
      <p:cViewPr varScale="1">
        <p:scale>
          <a:sx n="70" d="100"/>
          <a:sy n="70" d="100"/>
        </p:scale>
        <p:origin x="1138"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0.fntdata"/><Relationship Id="rId89" Type="http://schemas.openxmlformats.org/officeDocument/2006/relationships/font" Target="fonts/font15.fntdata"/><Relationship Id="rId112" Type="http://schemas.openxmlformats.org/officeDocument/2006/relationships/font" Target="fonts/font38.fntdata"/><Relationship Id="rId16" Type="http://schemas.openxmlformats.org/officeDocument/2006/relationships/slide" Target="slides/slide15.xml"/><Relationship Id="rId107" Type="http://schemas.openxmlformats.org/officeDocument/2006/relationships/font" Target="fonts/font33.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102" Type="http://schemas.openxmlformats.org/officeDocument/2006/relationships/font" Target="fonts/font28.fntdata"/><Relationship Id="rId5" Type="http://schemas.openxmlformats.org/officeDocument/2006/relationships/slide" Target="slides/slide4.xml"/><Relationship Id="rId90" Type="http://schemas.openxmlformats.org/officeDocument/2006/relationships/font" Target="fonts/font16.fntdata"/><Relationship Id="rId95" Type="http://schemas.openxmlformats.org/officeDocument/2006/relationships/font" Target="fonts/font2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39.fntdata"/><Relationship Id="rId80" Type="http://schemas.openxmlformats.org/officeDocument/2006/relationships/font" Target="fonts/font6.fntdata"/><Relationship Id="rId85" Type="http://schemas.openxmlformats.org/officeDocument/2006/relationships/font" Target="fonts/font11.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9.fntdata"/><Relationship Id="rId108" Type="http://schemas.openxmlformats.org/officeDocument/2006/relationships/font" Target="fonts/font34.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font" Target="fonts/font1.fntdata"/><Relationship Id="rId91" Type="http://schemas.openxmlformats.org/officeDocument/2006/relationships/font" Target="fonts/font17.fntdata"/><Relationship Id="rId96"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font" Target="fonts/font20.fntdata"/><Relationship Id="rId99" Type="http://schemas.openxmlformats.org/officeDocument/2006/relationships/font" Target="fonts/font25.fntdata"/><Relationship Id="rId101"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35.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97" Type="http://schemas.openxmlformats.org/officeDocument/2006/relationships/font" Target="fonts/font23.fntdata"/><Relationship Id="rId104" Type="http://schemas.openxmlformats.org/officeDocument/2006/relationships/font" Target="fonts/font3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3.fntdata"/><Relationship Id="rId110" Type="http://schemas.openxmlformats.org/officeDocument/2006/relationships/font" Target="fonts/font36.fntdata"/><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3.fntdata"/><Relationship Id="rId100" Type="http://schemas.openxmlformats.org/officeDocument/2006/relationships/font" Target="fonts/font26.fntdata"/><Relationship Id="rId105" Type="http://schemas.openxmlformats.org/officeDocument/2006/relationships/font" Target="fonts/font3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9.fntdata"/><Relationship Id="rId98" Type="http://schemas.openxmlformats.org/officeDocument/2006/relationships/font" Target="fonts/font2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font" Target="fonts/font9.fntdata"/><Relationship Id="rId88" Type="http://schemas.openxmlformats.org/officeDocument/2006/relationships/font" Target="fonts/font14.fntdata"/><Relationship Id="rId111" Type="http://schemas.openxmlformats.org/officeDocument/2006/relationships/font" Target="fonts/font3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3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geeksforgeeks.org/machine-learning/"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write.geeksforgeeks.org/geek/ml-what-is-machine-learning-2/"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implilearn.com/tutorials/hadoop-tutorial/what-is-hadoop"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dirty="0"/>
              <a:t>https://dataschool.com/data-modeling-101/row-vs-column-oriented-databases/#:~:text=Column%20oriented%20databases%20are%20databases,and%20computing%20on%20columns%20efficiently.</a:t>
            </a:r>
          </a:p>
          <a:p>
            <a:endParaRPr lang="en-IN" dirty="0"/>
          </a:p>
        </p:txBody>
      </p:sp>
    </p:spTree>
    <p:extLst>
      <p:ext uri="{BB962C8B-B14F-4D97-AF65-F5344CB8AC3E}">
        <p14:creationId xmlns:p14="http://schemas.microsoft.com/office/powerpoint/2010/main" val="1157796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F7F7F5"/>
                </a:solidFill>
                <a:effectLst/>
                <a:latin typeface="Inter"/>
              </a:rPr>
              <a:t>Using Redis Sentinel in this way allows for failure detection. This detection involves multiple sentinel processes agreeing that current main instance is no longer available. This agreement process is called Quorum. This allows for increased robustness and protection against one machine misbehaving and being unable to reach the main Redis node.</a:t>
            </a:r>
          </a:p>
          <a:p>
            <a:r>
              <a:rPr lang="en-US" b="0" i="0" dirty="0">
                <a:solidFill>
                  <a:srgbClr val="F7F7F5"/>
                </a:solidFill>
                <a:effectLst/>
                <a:latin typeface="Inter"/>
              </a:rPr>
              <a:t>Redis Cluster uses gossiping to determine the entire cluster's health. In the illustration above, we have 3 M nodes and 3 S nodes. All these nodes constantly communicate to know which shards are available and ready to serve requests. If enough shards agree that M1 isn't responsive, they can decide to promote M1's secondary S1 into a primary to keep the cluster healthy. The number of nodes needed to trigger this is configurable, and it is essential to get this right. If you do it improperly, you can end up in situations where the cluster is split if it cannot break the tie when both sides of a partition are equal. This phenomenon is called split brain. As a general rule, it is essential to have an odd number of primary nodes and two replicas each for the most robust setup.</a:t>
            </a:r>
            <a:endParaRPr lang="en-IN" dirty="0"/>
          </a:p>
        </p:txBody>
      </p:sp>
    </p:spTree>
    <p:extLst>
      <p:ext uri="{BB962C8B-B14F-4D97-AF65-F5344CB8AC3E}">
        <p14:creationId xmlns:p14="http://schemas.microsoft.com/office/powerpoint/2010/main" val="4215305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High Availability : HA</a:t>
            </a:r>
          </a:p>
          <a:p>
            <a:r>
              <a:rPr lang="en-IN" dirty="0"/>
              <a:t>https://redis.com/redis-enterprise/technology/redis-enterprise-cluster-architecture/</a:t>
            </a:r>
          </a:p>
        </p:txBody>
      </p:sp>
    </p:spTree>
    <p:extLst>
      <p:ext uri="{BB962C8B-B14F-4D97-AF65-F5344CB8AC3E}">
        <p14:creationId xmlns:p14="http://schemas.microsoft.com/office/powerpoint/2010/main" val="2726875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err="1">
                <a:solidFill>
                  <a:srgbClr val="2D3748"/>
                </a:solidFill>
                <a:effectLst/>
                <a:latin typeface="Nunito Sans" pitchFamily="2" charset="0"/>
              </a:rPr>
              <a:t>AuraDS</a:t>
            </a:r>
            <a:r>
              <a:rPr lang="en-US" b="0" i="0" dirty="0">
                <a:solidFill>
                  <a:srgbClr val="2D3748"/>
                </a:solidFill>
                <a:effectLst/>
                <a:latin typeface="Nunito Sans" pitchFamily="2" charset="0"/>
              </a:rPr>
              <a:t> makes it easy to run graph algorithms on Neo4j by integrating two main components:</a:t>
            </a:r>
          </a:p>
          <a:p>
            <a:pPr algn="l">
              <a:buFont typeface="Arial" panose="020B0604020202020204" pitchFamily="34" charset="0"/>
              <a:buChar char="•"/>
            </a:pPr>
            <a:r>
              <a:rPr lang="en-US" b="1" i="0" dirty="0">
                <a:solidFill>
                  <a:srgbClr val="2D3748"/>
                </a:solidFill>
                <a:effectLst/>
                <a:latin typeface="Nunito Sans" pitchFamily="2" charset="0"/>
              </a:rPr>
              <a:t>Neo4j Database</a:t>
            </a:r>
            <a:r>
              <a:rPr lang="en-US" b="0" i="0" dirty="0">
                <a:solidFill>
                  <a:srgbClr val="2D3748"/>
                </a:solidFill>
                <a:effectLst/>
                <a:latin typeface="Nunito Sans" pitchFamily="2" charset="0"/>
              </a:rPr>
              <a:t>, where graph data are loaded and stored, and Cypher queries and all database operations (for example user management, query termination, etc.) are executed;</a:t>
            </a:r>
          </a:p>
          <a:p>
            <a:pPr algn="l">
              <a:buFont typeface="Arial" panose="020B0604020202020204" pitchFamily="34" charset="0"/>
              <a:buChar char="•"/>
            </a:pPr>
            <a:r>
              <a:rPr lang="en-US" b="1" i="0" dirty="0">
                <a:solidFill>
                  <a:srgbClr val="2D3748"/>
                </a:solidFill>
                <a:effectLst/>
                <a:latin typeface="Nunito Sans" pitchFamily="2" charset="0"/>
              </a:rPr>
              <a:t>Graph Data Science</a:t>
            </a:r>
            <a:r>
              <a:rPr lang="en-US" b="0" i="0" dirty="0">
                <a:solidFill>
                  <a:srgbClr val="2D3748"/>
                </a:solidFill>
                <a:effectLst/>
                <a:latin typeface="Nunito Sans" pitchFamily="2" charset="0"/>
              </a:rPr>
              <a:t>, a software component installed in the Neo4j Database, whose main purpose is to run graph algorithms on in-memory projections of Neo4j Database data.</a:t>
            </a:r>
          </a:p>
          <a:p>
            <a:r>
              <a:rPr lang="en-IN" dirty="0"/>
              <a:t>https://neo4j.com/docs/aura/aurads/architecture/</a:t>
            </a:r>
          </a:p>
        </p:txBody>
      </p:sp>
    </p:spTree>
    <p:extLst>
      <p:ext uri="{BB962C8B-B14F-4D97-AF65-F5344CB8AC3E}">
        <p14:creationId xmlns:p14="http://schemas.microsoft.com/office/powerpoint/2010/main" val="2291330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61821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https://www.youtube.com/watch?v=Mznogos4X00&amp;list=PLKjwSP1bnrvMmokOfKIv49W50tQdM56Cn</a:t>
            </a:r>
          </a:p>
          <a:p>
            <a:pPr algn="l" fontAlgn="base">
              <a:buFont typeface="Arial" panose="020B0604020202020204" pitchFamily="34" charset="0"/>
              <a:buChar char="•"/>
            </a:pPr>
            <a:r>
              <a:rPr lang="en-IN" b="1" i="0" dirty="0">
                <a:solidFill>
                  <a:srgbClr val="273239"/>
                </a:solidFill>
                <a:effectLst/>
                <a:latin typeface="urw-din"/>
              </a:rPr>
              <a:t>HDFS: </a:t>
            </a:r>
            <a:r>
              <a:rPr lang="en-IN" b="0" i="0" dirty="0">
                <a:solidFill>
                  <a:srgbClr val="273239"/>
                </a:solidFill>
                <a:effectLst/>
                <a:latin typeface="urw-din"/>
              </a:rPr>
              <a:t>Hadoop Distributed File System</a:t>
            </a:r>
          </a:p>
          <a:p>
            <a:pPr algn="l" fontAlgn="base">
              <a:buFont typeface="Arial" panose="020B0604020202020204" pitchFamily="34" charset="0"/>
              <a:buChar char="•"/>
            </a:pPr>
            <a:r>
              <a:rPr lang="en-IN" b="1" i="0" dirty="0">
                <a:solidFill>
                  <a:srgbClr val="273239"/>
                </a:solidFill>
                <a:effectLst/>
                <a:latin typeface="urw-din"/>
              </a:rPr>
              <a:t>YARN:</a:t>
            </a:r>
            <a:r>
              <a:rPr lang="en-IN" b="0" i="0" dirty="0">
                <a:solidFill>
                  <a:srgbClr val="273239"/>
                </a:solidFill>
                <a:effectLst/>
                <a:latin typeface="urw-din"/>
              </a:rPr>
              <a:t> Yet Another Resource Negotiator</a:t>
            </a:r>
          </a:p>
          <a:p>
            <a:pPr algn="l" fontAlgn="base">
              <a:buFont typeface="Arial" panose="020B0604020202020204" pitchFamily="34" charset="0"/>
              <a:buChar char="•"/>
            </a:pPr>
            <a:r>
              <a:rPr lang="en-IN" b="1" i="0" dirty="0">
                <a:solidFill>
                  <a:srgbClr val="273239"/>
                </a:solidFill>
                <a:effectLst/>
                <a:latin typeface="urw-din"/>
              </a:rPr>
              <a:t>MapReduce:</a:t>
            </a:r>
            <a:r>
              <a:rPr lang="en-IN" b="0" i="0" dirty="0">
                <a:solidFill>
                  <a:srgbClr val="273239"/>
                </a:solidFill>
                <a:effectLst/>
                <a:latin typeface="urw-din"/>
              </a:rPr>
              <a:t> Programming based Data Processing</a:t>
            </a:r>
          </a:p>
          <a:p>
            <a:pPr algn="l" fontAlgn="base">
              <a:buFont typeface="Arial" panose="020B0604020202020204" pitchFamily="34" charset="0"/>
              <a:buChar char="•"/>
            </a:pPr>
            <a:r>
              <a:rPr lang="en-IN" b="1" i="0" dirty="0">
                <a:solidFill>
                  <a:srgbClr val="273239"/>
                </a:solidFill>
                <a:effectLst/>
                <a:latin typeface="urw-din"/>
              </a:rPr>
              <a:t>Spark:</a:t>
            </a:r>
            <a:r>
              <a:rPr lang="en-IN" b="0" i="0" dirty="0">
                <a:solidFill>
                  <a:srgbClr val="273239"/>
                </a:solidFill>
                <a:effectLst/>
                <a:latin typeface="urw-din"/>
              </a:rPr>
              <a:t> In-Memory data processing</a:t>
            </a:r>
          </a:p>
          <a:p>
            <a:pPr algn="l" fontAlgn="base">
              <a:buFont typeface="Arial" panose="020B0604020202020204" pitchFamily="34" charset="0"/>
              <a:buChar char="•"/>
            </a:pPr>
            <a:r>
              <a:rPr lang="en-IN" b="1" i="0" dirty="0">
                <a:solidFill>
                  <a:srgbClr val="273239"/>
                </a:solidFill>
                <a:effectLst/>
                <a:latin typeface="urw-din"/>
              </a:rPr>
              <a:t>PIG, HIVE:</a:t>
            </a:r>
            <a:r>
              <a:rPr lang="en-IN" b="0" i="0" dirty="0">
                <a:solidFill>
                  <a:srgbClr val="273239"/>
                </a:solidFill>
                <a:effectLst/>
                <a:latin typeface="urw-din"/>
              </a:rPr>
              <a:t> Query based processing of data services</a:t>
            </a:r>
          </a:p>
          <a:p>
            <a:pPr algn="l" fontAlgn="base">
              <a:buFont typeface="Arial" panose="020B0604020202020204" pitchFamily="34" charset="0"/>
              <a:buChar char="•"/>
            </a:pPr>
            <a:r>
              <a:rPr lang="en-IN" b="1" i="0" dirty="0">
                <a:solidFill>
                  <a:srgbClr val="273239"/>
                </a:solidFill>
                <a:effectLst/>
                <a:latin typeface="urw-din"/>
              </a:rPr>
              <a:t>HBase: </a:t>
            </a:r>
            <a:r>
              <a:rPr lang="en-IN" b="0" i="0" dirty="0">
                <a:solidFill>
                  <a:srgbClr val="273239"/>
                </a:solidFill>
                <a:effectLst/>
                <a:latin typeface="urw-din"/>
              </a:rPr>
              <a:t>NoSQL Database</a:t>
            </a:r>
          </a:p>
          <a:p>
            <a:pPr algn="l" fontAlgn="base">
              <a:buFont typeface="Arial" panose="020B0604020202020204" pitchFamily="34" charset="0"/>
              <a:buChar char="•"/>
            </a:pPr>
            <a:r>
              <a:rPr lang="en-IN" b="1" i="0" dirty="0">
                <a:solidFill>
                  <a:srgbClr val="273239"/>
                </a:solidFill>
                <a:effectLst/>
                <a:latin typeface="urw-din"/>
              </a:rPr>
              <a:t>Mahout, Spark </a:t>
            </a:r>
            <a:r>
              <a:rPr lang="en-IN" b="1" i="0" dirty="0" err="1">
                <a:solidFill>
                  <a:srgbClr val="273239"/>
                </a:solidFill>
                <a:effectLst/>
                <a:latin typeface="urw-din"/>
              </a:rPr>
              <a:t>MLLib</a:t>
            </a:r>
            <a:r>
              <a:rPr lang="en-IN" b="1" i="0" dirty="0">
                <a:solidFill>
                  <a:srgbClr val="273239"/>
                </a:solidFill>
                <a:effectLst/>
                <a:latin typeface="urw-din"/>
              </a:rPr>
              <a:t>:</a:t>
            </a:r>
            <a:r>
              <a:rPr lang="en-IN" b="0" i="0" dirty="0">
                <a:solidFill>
                  <a:srgbClr val="273239"/>
                </a:solidFill>
                <a:effectLst/>
                <a:latin typeface="urw-din"/>
              </a:rPr>
              <a:t> </a:t>
            </a:r>
            <a:r>
              <a:rPr lang="en-IN" b="0" i="0" u="sng" dirty="0">
                <a:solidFill>
                  <a:srgbClr val="273239"/>
                </a:solidFill>
                <a:effectLst/>
                <a:latin typeface="urw-din"/>
                <a:hlinkClick r:id="rId3"/>
              </a:rPr>
              <a:t>Machine Learning </a:t>
            </a:r>
            <a:r>
              <a:rPr lang="en-IN" b="0" i="0" dirty="0">
                <a:solidFill>
                  <a:srgbClr val="273239"/>
                </a:solidFill>
                <a:effectLst/>
                <a:latin typeface="urw-din"/>
              </a:rPr>
              <a:t>algorithm libraries</a:t>
            </a:r>
          </a:p>
          <a:p>
            <a:pPr algn="l" fontAlgn="base">
              <a:buFont typeface="Arial" panose="020B0604020202020204" pitchFamily="34" charset="0"/>
              <a:buChar char="•"/>
            </a:pPr>
            <a:r>
              <a:rPr lang="en-IN" b="1" i="0" dirty="0">
                <a:solidFill>
                  <a:srgbClr val="273239"/>
                </a:solidFill>
                <a:effectLst/>
                <a:latin typeface="urw-din"/>
              </a:rPr>
              <a:t>Solar, Lucene:</a:t>
            </a:r>
            <a:r>
              <a:rPr lang="en-IN" b="0" i="0" dirty="0">
                <a:solidFill>
                  <a:srgbClr val="273239"/>
                </a:solidFill>
                <a:effectLst/>
                <a:latin typeface="urw-din"/>
              </a:rPr>
              <a:t> Searching and Indexing</a:t>
            </a:r>
          </a:p>
          <a:p>
            <a:pPr algn="l" fontAlgn="base">
              <a:buFont typeface="Arial" panose="020B0604020202020204" pitchFamily="34" charset="0"/>
              <a:buChar char="•"/>
            </a:pPr>
            <a:r>
              <a:rPr lang="en-IN" b="1" i="0" dirty="0">
                <a:solidFill>
                  <a:srgbClr val="273239"/>
                </a:solidFill>
                <a:effectLst/>
                <a:latin typeface="urw-din"/>
              </a:rPr>
              <a:t>Zookeeper:</a:t>
            </a:r>
            <a:r>
              <a:rPr lang="en-IN" b="0" i="0" dirty="0">
                <a:solidFill>
                  <a:srgbClr val="273239"/>
                </a:solidFill>
                <a:effectLst/>
                <a:latin typeface="urw-din"/>
              </a:rPr>
              <a:t> Managing cluster</a:t>
            </a:r>
          </a:p>
          <a:p>
            <a:pPr algn="l" fontAlgn="base">
              <a:buFont typeface="Arial" panose="020B0604020202020204" pitchFamily="34" charset="0"/>
              <a:buChar char="•"/>
            </a:pPr>
            <a:r>
              <a:rPr lang="en-IN" b="1" i="0" dirty="0">
                <a:solidFill>
                  <a:srgbClr val="273239"/>
                </a:solidFill>
                <a:effectLst/>
                <a:latin typeface="urw-din"/>
              </a:rPr>
              <a:t>Oozie:</a:t>
            </a:r>
            <a:r>
              <a:rPr lang="en-IN" b="0" i="0" dirty="0">
                <a:solidFill>
                  <a:srgbClr val="273239"/>
                </a:solidFill>
                <a:effectLst/>
                <a:latin typeface="urw-din"/>
              </a:rPr>
              <a:t> Job Scheduling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273239"/>
                </a:solidFill>
                <a:effectLst/>
                <a:latin typeface="urw-din"/>
              </a:rPr>
              <a:t>HDFS is the primary or major component of Hadoop ecosystem and is responsible for storing large data sets of structured or unstructured data across various nodes and thereby maintaining the metadata in the form of log files.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273239"/>
                </a:solidFill>
                <a:effectLst/>
                <a:latin typeface="urw-din"/>
              </a:rPr>
              <a:t>Yet Another Resource Negotiator, as the name implies, YARN is the one who helps to manage the resources across the clusters. In short, it performs scheduling and resource allocation for the Hadoop System.</a:t>
            </a:r>
          </a:p>
          <a:p>
            <a:pPr algn="l" fontAlgn="base">
              <a:buFont typeface="Arial" panose="020B0604020202020204" pitchFamily="34" charset="0"/>
              <a:buChar char="•"/>
            </a:pPr>
            <a:r>
              <a:rPr lang="en-US" b="0" i="0" dirty="0">
                <a:solidFill>
                  <a:srgbClr val="273239"/>
                </a:solidFill>
                <a:effectLst/>
                <a:latin typeface="urw-din"/>
              </a:rPr>
              <a:t>By making the use of distributed and parallel algorithms, MapReduce makes it possible to carry over the processing’s logic and helps to write applications which transform big data sets into a manageable one.</a:t>
            </a:r>
          </a:p>
          <a:p>
            <a:pPr algn="l" fontAlgn="base">
              <a:buFont typeface="Arial" panose="020B0604020202020204" pitchFamily="34" charset="0"/>
              <a:buChar char="•"/>
            </a:pPr>
            <a:r>
              <a:rPr lang="en-US" b="0" i="0" dirty="0">
                <a:solidFill>
                  <a:srgbClr val="273239"/>
                </a:solidFill>
                <a:effectLst/>
                <a:latin typeface="urw-din"/>
              </a:rPr>
              <a:t>MapReduce makes the use of two functions i.e. Map() and Reduce() whose task is: </a:t>
            </a:r>
          </a:p>
          <a:p>
            <a:pPr marL="742950" lvl="1" indent="-285750" algn="l" fontAlgn="base">
              <a:buFont typeface="Arial" panose="020B0604020202020204" pitchFamily="34" charset="0"/>
              <a:buChar char="•"/>
            </a:pPr>
            <a:r>
              <a:rPr lang="en-US" b="0" i="1" dirty="0">
                <a:solidFill>
                  <a:srgbClr val="273239"/>
                </a:solidFill>
                <a:effectLst/>
                <a:latin typeface="urw-din"/>
              </a:rPr>
              <a:t>Map()</a:t>
            </a:r>
            <a:r>
              <a:rPr lang="en-US" b="0" i="0" dirty="0">
                <a:solidFill>
                  <a:srgbClr val="273239"/>
                </a:solidFill>
                <a:effectLst/>
                <a:latin typeface="urw-din"/>
              </a:rPr>
              <a:t> performs sorting and filtering of data and thereby organizing them in the form of group. Map generates a key-value pair based result which is later on processed by the Reduce() method.</a:t>
            </a:r>
          </a:p>
          <a:p>
            <a:pPr marL="742950" lvl="1" indent="-285750" algn="l" fontAlgn="base">
              <a:buFont typeface="Arial" panose="020B0604020202020204" pitchFamily="34" charset="0"/>
              <a:buChar char="•"/>
            </a:pPr>
            <a:r>
              <a:rPr lang="en-US" b="0" i="1" dirty="0">
                <a:solidFill>
                  <a:srgbClr val="273239"/>
                </a:solidFill>
                <a:effectLst/>
                <a:latin typeface="urw-din"/>
              </a:rPr>
              <a:t>Reduce()</a:t>
            </a:r>
            <a:r>
              <a:rPr lang="en-US" b="0" i="0" dirty="0">
                <a:solidFill>
                  <a:srgbClr val="273239"/>
                </a:solidFill>
                <a:effectLst/>
                <a:latin typeface="urw-din"/>
              </a:rPr>
              <a:t>, as the name suggests does the summarization by aggregating the mapped data. In simple, Reduce() takes the output generated by Map() as input and combines those tuples into smaller set of tuples.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b="0" i="0" dirty="0">
              <a:solidFill>
                <a:srgbClr val="273239"/>
              </a:solidFill>
              <a:effectLst/>
              <a:latin typeface="urw-din"/>
            </a:endParaRPr>
          </a:p>
          <a:p>
            <a:r>
              <a:rPr lang="en-US" b="0" i="0" dirty="0">
                <a:solidFill>
                  <a:srgbClr val="273239"/>
                </a:solidFill>
                <a:effectLst/>
                <a:latin typeface="urw-din"/>
              </a:rPr>
              <a:t>Pig was basically developed by Yahoo which works on a pig Latin language, which is Query based language similar to SQL.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273239"/>
                </a:solidFill>
                <a:effectLst/>
                <a:latin typeface="urw-din"/>
              </a:rPr>
              <a:t>With the help of SQL methodology and interface, HIVE performs reading and writing of large data sets. However, its query language is called as HQL (Hive Query Language).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273239"/>
                </a:solidFill>
                <a:effectLst/>
                <a:latin typeface="urw-din"/>
              </a:rPr>
              <a:t>Mahout, allows Machine Learnability to a system or application. </a:t>
            </a:r>
            <a:r>
              <a:rPr lang="en-US" b="0" i="0" u="sng" dirty="0">
                <a:solidFill>
                  <a:srgbClr val="273239"/>
                </a:solidFill>
                <a:effectLst/>
                <a:latin typeface="urw-din"/>
                <a:hlinkClick r:id="rId4"/>
              </a:rPr>
              <a:t>Machine Learning</a:t>
            </a:r>
            <a:r>
              <a:rPr lang="en-US" b="0" i="0" dirty="0">
                <a:solidFill>
                  <a:srgbClr val="273239"/>
                </a:solidFill>
                <a:effectLst/>
                <a:latin typeface="urw-din"/>
              </a:rPr>
              <a:t>, as the name suggests helps the system to develop itself based on some patterns, user/environmental interaction or on the basis of algorithms.</a:t>
            </a:r>
          </a:p>
          <a:p>
            <a:pPr algn="l" fontAlgn="base"/>
            <a:r>
              <a:rPr lang="en-US" b="1" i="0" dirty="0">
                <a:solidFill>
                  <a:srgbClr val="273239"/>
                </a:solidFill>
                <a:effectLst/>
                <a:latin typeface="urw-din"/>
              </a:rPr>
              <a:t>Apache Spark:</a:t>
            </a:r>
            <a:r>
              <a:rPr lang="en-US" b="0" i="0" dirty="0">
                <a:solidFill>
                  <a:srgbClr val="273239"/>
                </a:solidFill>
                <a:effectLst/>
                <a:latin typeface="urw-din"/>
              </a:rPr>
              <a:t> </a:t>
            </a:r>
            <a:br>
              <a:rPr lang="en-US" b="0" i="0" dirty="0">
                <a:solidFill>
                  <a:srgbClr val="273239"/>
                </a:solidFill>
                <a:effectLst/>
                <a:latin typeface="urw-din"/>
              </a:rPr>
            </a:br>
            <a:r>
              <a:rPr lang="en-US" b="0" i="0" dirty="0">
                <a:solidFill>
                  <a:srgbClr val="273239"/>
                </a:solidFill>
                <a:effectLst/>
                <a:latin typeface="urw-din"/>
              </a:rPr>
              <a:t> </a:t>
            </a:r>
          </a:p>
          <a:p>
            <a:pPr algn="l" fontAlgn="base">
              <a:buFont typeface="Arial" panose="020B0604020202020204" pitchFamily="34" charset="0"/>
              <a:buChar char="•"/>
            </a:pPr>
            <a:r>
              <a:rPr lang="en-US" b="0" i="0" dirty="0">
                <a:solidFill>
                  <a:srgbClr val="273239"/>
                </a:solidFill>
                <a:effectLst/>
                <a:latin typeface="urw-din"/>
              </a:rPr>
              <a:t>It’s a platform that handles all the process consumptive tasks like batch processing, interactive or iterative real-time processing, graph conversions, and visualization, etc.</a:t>
            </a:r>
          </a:p>
          <a:p>
            <a:pPr algn="l" fontAlgn="base">
              <a:buFont typeface="Arial" panose="020B0604020202020204" pitchFamily="34" charset="0"/>
              <a:buChar char="•"/>
            </a:pPr>
            <a:r>
              <a:rPr lang="en-US" b="0" i="0" dirty="0">
                <a:solidFill>
                  <a:srgbClr val="273239"/>
                </a:solidFill>
                <a:effectLst/>
                <a:latin typeface="urw-din"/>
              </a:rPr>
              <a:t>It consumes in memory resources hence, thus being faster than the prior in terms of optimization.</a:t>
            </a:r>
          </a:p>
          <a:p>
            <a:pPr algn="l" fontAlgn="base">
              <a:buFont typeface="Arial" panose="020B0604020202020204" pitchFamily="34" charset="0"/>
              <a:buChar char="•"/>
            </a:pPr>
            <a:r>
              <a:rPr lang="en-US" b="0" i="0" dirty="0">
                <a:solidFill>
                  <a:srgbClr val="273239"/>
                </a:solidFill>
                <a:effectLst/>
                <a:latin typeface="urw-din"/>
              </a:rPr>
              <a:t>Spark is best suited for real-time data whereas Hadoop is best suited for structured data or batch processing, hence both are used in most of the companies interchangeably.</a:t>
            </a:r>
          </a:p>
          <a:p>
            <a:pPr algn="l" fontAlgn="base"/>
            <a:r>
              <a:rPr lang="en-US" b="1" i="0" dirty="0">
                <a:solidFill>
                  <a:srgbClr val="273239"/>
                </a:solidFill>
                <a:effectLst/>
                <a:latin typeface="urw-din"/>
              </a:rPr>
              <a:t>Apache HBase:</a:t>
            </a:r>
            <a:r>
              <a:rPr lang="en-US" b="0" i="0" dirty="0">
                <a:solidFill>
                  <a:srgbClr val="273239"/>
                </a:solidFill>
                <a:effectLst/>
                <a:latin typeface="urw-din"/>
              </a:rPr>
              <a:t> </a:t>
            </a:r>
            <a:br>
              <a:rPr lang="en-US" b="0" i="0" dirty="0">
                <a:solidFill>
                  <a:srgbClr val="273239"/>
                </a:solidFill>
                <a:effectLst/>
                <a:latin typeface="urw-din"/>
              </a:rPr>
            </a:br>
            <a:r>
              <a:rPr lang="en-US" b="0" i="0" dirty="0">
                <a:solidFill>
                  <a:srgbClr val="273239"/>
                </a:solidFill>
                <a:effectLst/>
                <a:latin typeface="urw-din"/>
              </a:rPr>
              <a:t> </a:t>
            </a:r>
          </a:p>
          <a:p>
            <a:pPr algn="l" fontAlgn="base">
              <a:buFont typeface="Arial" panose="020B0604020202020204" pitchFamily="34" charset="0"/>
              <a:buChar char="•"/>
            </a:pPr>
            <a:r>
              <a:rPr lang="en-US" b="0" i="0" dirty="0">
                <a:solidFill>
                  <a:srgbClr val="273239"/>
                </a:solidFill>
                <a:effectLst/>
                <a:latin typeface="urw-din"/>
              </a:rPr>
              <a:t>It’s a NoSQL database which supports all kinds of data and thus capable of handling anything of Hadoop Database. It provides capabilities of Google’s </a:t>
            </a:r>
            <a:r>
              <a:rPr lang="en-US" b="0" i="0" dirty="0" err="1">
                <a:solidFill>
                  <a:srgbClr val="273239"/>
                </a:solidFill>
                <a:effectLst/>
                <a:latin typeface="urw-din"/>
              </a:rPr>
              <a:t>BigTable</a:t>
            </a:r>
            <a:r>
              <a:rPr lang="en-US" b="0" i="0" dirty="0">
                <a:solidFill>
                  <a:srgbClr val="273239"/>
                </a:solidFill>
                <a:effectLst/>
                <a:latin typeface="urw-din"/>
              </a:rPr>
              <a:t>, thus able to work on Big Data sets effectively.</a:t>
            </a:r>
          </a:p>
          <a:p>
            <a:pPr algn="l" fontAlgn="base">
              <a:buFont typeface="Arial" panose="020B0604020202020204" pitchFamily="34" charset="0"/>
              <a:buChar char="•"/>
            </a:pPr>
            <a:r>
              <a:rPr lang="en-US" b="1" i="0" dirty="0" err="1">
                <a:solidFill>
                  <a:srgbClr val="273239"/>
                </a:solidFill>
                <a:effectLst/>
                <a:latin typeface="urw-din"/>
              </a:rPr>
              <a:t>Solr</a:t>
            </a:r>
            <a:r>
              <a:rPr lang="en-US" b="1" i="0" dirty="0">
                <a:solidFill>
                  <a:srgbClr val="273239"/>
                </a:solidFill>
                <a:effectLst/>
                <a:latin typeface="urw-din"/>
              </a:rPr>
              <a:t>, Lucene: </a:t>
            </a:r>
            <a:r>
              <a:rPr lang="en-US" b="0" i="0" dirty="0">
                <a:solidFill>
                  <a:srgbClr val="273239"/>
                </a:solidFill>
                <a:effectLst/>
                <a:latin typeface="urw-din"/>
              </a:rPr>
              <a:t>These are the two services that perform the task of searching and indexing with the help of some java libraries, especially Lucene is based on Java which allows spell check mechanism, as well. However, Lucene is driven by </a:t>
            </a:r>
            <a:r>
              <a:rPr lang="en-US" b="0" i="0" dirty="0" err="1">
                <a:solidFill>
                  <a:srgbClr val="273239"/>
                </a:solidFill>
                <a:effectLst/>
                <a:latin typeface="urw-din"/>
              </a:rPr>
              <a:t>Solr</a:t>
            </a:r>
            <a:r>
              <a:rPr lang="en-US" b="0" i="0" dirty="0">
                <a:solidFill>
                  <a:srgbClr val="273239"/>
                </a:solidFill>
                <a:effectLst/>
                <a:latin typeface="urw-din"/>
              </a:rPr>
              <a:t>.</a:t>
            </a:r>
          </a:p>
          <a:p>
            <a:pPr algn="l" fontAlgn="base">
              <a:buFont typeface="Arial" panose="020B0604020202020204" pitchFamily="34" charset="0"/>
              <a:buChar char="•"/>
            </a:pPr>
            <a:r>
              <a:rPr lang="en-US" b="1" i="0" dirty="0">
                <a:solidFill>
                  <a:srgbClr val="273239"/>
                </a:solidFill>
                <a:effectLst/>
                <a:latin typeface="urw-din"/>
              </a:rPr>
              <a:t>Zookeeper: </a:t>
            </a:r>
            <a:r>
              <a:rPr lang="en-US" b="0" i="0" dirty="0">
                <a:solidFill>
                  <a:srgbClr val="273239"/>
                </a:solidFill>
                <a:effectLst/>
                <a:latin typeface="urw-din"/>
              </a:rPr>
              <a:t>There was a huge issue of management of coordination and synchronization among the resources or the components of Hadoop which resulted in inconsistency, often. Zookeeper overcame all the problems by performing synchronization, inter-component based communication, grouping, and maintenance.</a:t>
            </a:r>
          </a:p>
          <a:p>
            <a:endParaRPr lang="en-IN" dirty="0"/>
          </a:p>
        </p:txBody>
      </p:sp>
    </p:spTree>
    <p:extLst>
      <p:ext uri="{BB962C8B-B14F-4D97-AF65-F5344CB8AC3E}">
        <p14:creationId xmlns:p14="http://schemas.microsoft.com/office/powerpoint/2010/main" val="2762766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5935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Prerequisite JAVA and Hadoop installed on your system</a:t>
            </a:r>
            <a:endParaRPr lang="en-IN" dirty="0"/>
          </a:p>
        </p:txBody>
      </p:sp>
    </p:spTree>
    <p:extLst>
      <p:ext uri="{BB962C8B-B14F-4D97-AF65-F5344CB8AC3E}">
        <p14:creationId xmlns:p14="http://schemas.microsoft.com/office/powerpoint/2010/main" val="466525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en-US" b="0" i="0" dirty="0">
                <a:solidFill>
                  <a:srgbClr val="1D1D1D"/>
                </a:solidFill>
                <a:effectLst/>
                <a:latin typeface="Open Sans" panose="020B0606030504020204" pitchFamily="34" charset="0"/>
              </a:rPr>
              <a:t>Indexes are special data structures that store a small part of the Collection’s data in a way that can be queried easily.</a:t>
            </a:r>
          </a:p>
          <a:p>
            <a:pPr algn="l" fontAlgn="base"/>
            <a:r>
              <a:rPr lang="en-US" b="0" i="0" dirty="0">
                <a:solidFill>
                  <a:srgbClr val="1D1D1D"/>
                </a:solidFill>
                <a:effectLst/>
                <a:latin typeface="Open Sans" panose="020B0606030504020204" pitchFamily="34" charset="0"/>
              </a:rPr>
              <a:t>In simplest terms, indexes store the values of the indexed fields outside the table or collection and keep track of their location in the disk. These values are used to order the indexed fields. This ordering helps to perform equality matches and range-based query operations efficiently. In MongoDB, indexes are defined in the collection level and indexes on any field or subfield of the documents in a collection are supported.</a:t>
            </a:r>
          </a:p>
          <a:p>
            <a:endParaRPr lang="en-IN" dirty="0"/>
          </a:p>
        </p:txBody>
      </p:sp>
    </p:spTree>
    <p:extLst>
      <p:ext uri="{BB962C8B-B14F-4D97-AF65-F5344CB8AC3E}">
        <p14:creationId xmlns:p14="http://schemas.microsoft.com/office/powerpoint/2010/main" val="1448953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en-US" b="0" i="0" dirty="0">
                <a:solidFill>
                  <a:srgbClr val="1D1D1D"/>
                </a:solidFill>
                <a:effectLst/>
                <a:latin typeface="Open Sans" panose="020B0606030504020204" pitchFamily="34" charset="0"/>
              </a:rPr>
              <a:t>When creating documents in a collection, MongoDB creates a unique index using the _id field. MongoDB refers to this as the </a:t>
            </a:r>
            <a:r>
              <a:rPr lang="en-US" b="1" i="0" dirty="0">
                <a:solidFill>
                  <a:srgbClr val="1D1D1D"/>
                </a:solidFill>
                <a:effectLst/>
                <a:latin typeface="Open Sans" panose="020B0606030504020204" pitchFamily="34" charset="0"/>
              </a:rPr>
              <a:t>Default _id Index</a:t>
            </a:r>
            <a:r>
              <a:rPr lang="en-US" b="0" i="0" dirty="0">
                <a:solidFill>
                  <a:srgbClr val="1D1D1D"/>
                </a:solidFill>
                <a:effectLst/>
                <a:latin typeface="Open Sans" panose="020B0606030504020204" pitchFamily="34" charset="0"/>
              </a:rPr>
              <a:t>. This default index cannot be dropped from the collection.</a:t>
            </a:r>
          </a:p>
          <a:p>
            <a:pPr algn="l" fontAlgn="base"/>
            <a:r>
              <a:rPr lang="en-US" b="0" i="0" dirty="0">
                <a:solidFill>
                  <a:srgbClr val="1D1D1D"/>
                </a:solidFill>
                <a:effectLst/>
                <a:latin typeface="Open Sans" panose="020B0606030504020204" pitchFamily="34" charset="0"/>
              </a:rPr>
              <a:t>When querying the test data set, you can see the _id field which will be utilized as the default index:</a:t>
            </a:r>
          </a:p>
          <a:p>
            <a:endParaRPr lang="en-IN" dirty="0"/>
          </a:p>
        </p:txBody>
      </p:sp>
    </p:spTree>
    <p:extLst>
      <p:ext uri="{BB962C8B-B14F-4D97-AF65-F5344CB8AC3E}">
        <p14:creationId xmlns:p14="http://schemas.microsoft.com/office/powerpoint/2010/main" val="1393304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1D1D1D"/>
                </a:solidFill>
                <a:effectLst/>
                <a:latin typeface="Open Sans" panose="020B0606030504020204" pitchFamily="34" charset="0"/>
              </a:rPr>
              <a:t>The output contains the </a:t>
            </a:r>
            <a:r>
              <a:rPr lang="en-US" b="1" i="0" dirty="0">
                <a:solidFill>
                  <a:srgbClr val="1D1D1D"/>
                </a:solidFill>
                <a:effectLst/>
                <a:latin typeface="Open Sans" panose="020B0606030504020204" pitchFamily="34" charset="0"/>
              </a:rPr>
              <a:t>default _id index</a:t>
            </a:r>
            <a:r>
              <a:rPr lang="en-US" b="0" i="0" dirty="0">
                <a:solidFill>
                  <a:srgbClr val="1D1D1D"/>
                </a:solidFill>
                <a:effectLst/>
                <a:latin typeface="Open Sans" panose="020B0606030504020204" pitchFamily="34" charset="0"/>
              </a:rPr>
              <a:t> and the user-created index </a:t>
            </a:r>
            <a:r>
              <a:rPr lang="en-US" b="1" i="0" dirty="0">
                <a:solidFill>
                  <a:srgbClr val="1D1D1D"/>
                </a:solidFill>
                <a:effectLst/>
                <a:latin typeface="Open Sans" panose="020B0606030504020204" pitchFamily="34" charset="0"/>
              </a:rPr>
              <a:t>student name index</a:t>
            </a:r>
            <a:r>
              <a:rPr lang="en-US" b="0" i="0" dirty="0">
                <a:solidFill>
                  <a:srgbClr val="1D1D1D"/>
                </a:solidFill>
                <a:effectLst/>
                <a:latin typeface="Open Sans" panose="020B0606030504020204" pitchFamily="34" charset="0"/>
              </a:rPr>
              <a:t>.</a:t>
            </a:r>
            <a:endParaRPr lang="en-IN" dirty="0"/>
          </a:p>
        </p:txBody>
      </p:sp>
    </p:spTree>
    <p:extLst>
      <p:ext uri="{BB962C8B-B14F-4D97-AF65-F5344CB8AC3E}">
        <p14:creationId xmlns:p14="http://schemas.microsoft.com/office/powerpoint/2010/main" val="2917710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https://www.simplilearn.com/tutorials/big-data-tutorial/cassandra-architecture</a:t>
            </a:r>
          </a:p>
          <a:p>
            <a:pPr algn="l"/>
            <a:r>
              <a:rPr lang="en-US" b="0" i="0" dirty="0">
                <a:solidFill>
                  <a:srgbClr val="272C37"/>
                </a:solidFill>
                <a:effectLst/>
                <a:latin typeface="Roboto" panose="02000000000000000000" pitchFamily="2" charset="0"/>
              </a:rPr>
              <a:t>Architecture Requirements of Cassandra</a:t>
            </a:r>
          </a:p>
          <a:p>
            <a:pPr algn="l"/>
            <a:r>
              <a:rPr lang="en-US" b="0" i="0" dirty="0">
                <a:solidFill>
                  <a:srgbClr val="51565E"/>
                </a:solidFill>
                <a:effectLst/>
                <a:latin typeface="Roboto" panose="02000000000000000000" pitchFamily="2" charset="0"/>
              </a:rPr>
              <a:t>Cassandra was designed to address many architecture requirements. The most important requirement is to ensure there is no single point of failure. This means that if there are 100 nodes in a cluster and a node fails, the cluster should continue to operate.</a:t>
            </a:r>
          </a:p>
          <a:p>
            <a:pPr algn="l"/>
            <a:r>
              <a:rPr lang="en-US" b="0" i="0" dirty="0">
                <a:solidFill>
                  <a:srgbClr val="51565E"/>
                </a:solidFill>
                <a:effectLst/>
                <a:latin typeface="Roboto" panose="02000000000000000000" pitchFamily="2" charset="0"/>
              </a:rPr>
              <a:t>This is in </a:t>
            </a:r>
            <a:r>
              <a:rPr lang="en-US" b="0" i="0" u="none" strike="noStrike" dirty="0">
                <a:solidFill>
                  <a:srgbClr val="1179EF"/>
                </a:solidFill>
                <a:effectLst/>
                <a:latin typeface="Roboto" panose="02000000000000000000" pitchFamily="2" charset="0"/>
                <a:hlinkClick r:id="rId3" tooltip="contrast to Hadoop"/>
              </a:rPr>
              <a:t>contrast to Hadoop</a:t>
            </a:r>
            <a:r>
              <a:rPr lang="en-US" b="0" i="0" dirty="0">
                <a:solidFill>
                  <a:srgbClr val="51565E"/>
                </a:solidFill>
                <a:effectLst/>
                <a:latin typeface="Roboto" panose="02000000000000000000" pitchFamily="2" charset="0"/>
              </a:rPr>
              <a:t> where the </a:t>
            </a:r>
            <a:r>
              <a:rPr lang="en-US" b="0" i="0" dirty="0" err="1">
                <a:solidFill>
                  <a:srgbClr val="51565E"/>
                </a:solidFill>
                <a:effectLst/>
                <a:latin typeface="Roboto" panose="02000000000000000000" pitchFamily="2" charset="0"/>
              </a:rPr>
              <a:t>namenode</a:t>
            </a:r>
            <a:r>
              <a:rPr lang="en-US" b="0" i="0" dirty="0">
                <a:solidFill>
                  <a:srgbClr val="51565E"/>
                </a:solidFill>
                <a:effectLst/>
                <a:latin typeface="Roboto" panose="02000000000000000000" pitchFamily="2" charset="0"/>
              </a:rPr>
              <a:t> failure can cripple the entire system. Another requirement is to have massive scalability so that a cluster can hold hundreds or thousands of nodes. It should be possible to add a new node to the cluster without stopping the cluster.</a:t>
            </a:r>
          </a:p>
          <a:p>
            <a:pPr algn="l"/>
            <a:r>
              <a:rPr lang="en-US" b="0" i="0" dirty="0">
                <a:solidFill>
                  <a:srgbClr val="51565E"/>
                </a:solidFill>
                <a:effectLst/>
                <a:latin typeface="Roboto" panose="02000000000000000000" pitchFamily="2" charset="0"/>
              </a:rPr>
              <a:t>Further, the architecture should be highly distributed so that both processing and data can be distributed. Also, high performance of read and write of data is expected so that the system can be used in real-time.</a:t>
            </a:r>
          </a:p>
          <a:p>
            <a:endParaRPr lang="en-IN" dirty="0"/>
          </a:p>
        </p:txBody>
      </p:sp>
    </p:spTree>
    <p:extLst>
      <p:ext uri="{BB962C8B-B14F-4D97-AF65-F5344CB8AC3E}">
        <p14:creationId xmlns:p14="http://schemas.microsoft.com/office/powerpoint/2010/main" val="1740047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248172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1D1D1D"/>
                </a:solidFill>
                <a:effectLst/>
                <a:latin typeface="Open Sans" panose="020B0606030504020204" pitchFamily="34" charset="0"/>
              </a:rPr>
              <a:t>These user-defined indexes use a single field in a document to create an index in an ascending or descending sort order (1 or -1). In a single field index, the sort order of the index key does not have an impact because MongoDB can traverse the index in either direction.</a:t>
            </a:r>
          </a:p>
          <a:p>
            <a:endParaRPr lang="en-IN" dirty="0"/>
          </a:p>
        </p:txBody>
      </p:sp>
    </p:spTree>
    <p:extLst>
      <p:ext uri="{BB962C8B-B14F-4D97-AF65-F5344CB8AC3E}">
        <p14:creationId xmlns:p14="http://schemas.microsoft.com/office/powerpoint/2010/main" val="135208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en-US" b="0" i="0" dirty="0">
                <a:solidFill>
                  <a:srgbClr val="1D1D1D"/>
                </a:solidFill>
                <a:effectLst/>
                <a:latin typeface="Open Sans" panose="020B0606030504020204" pitchFamily="34" charset="0"/>
              </a:rPr>
              <a:t>In the above compound index, MongoDB will:</a:t>
            </a:r>
          </a:p>
          <a:p>
            <a:pPr algn="l" fontAlgn="base">
              <a:buFont typeface="Arial" panose="020B0604020202020204" pitchFamily="34" charset="0"/>
              <a:buChar char="•"/>
            </a:pPr>
            <a:r>
              <a:rPr lang="en-US" b="0" i="0" dirty="0">
                <a:solidFill>
                  <a:srgbClr val="1D1D1D"/>
                </a:solidFill>
                <a:effectLst/>
                <a:latin typeface="Open Sans" panose="020B0606030504020204" pitchFamily="34" charset="0"/>
              </a:rPr>
              <a:t>First sort by the subject field</a:t>
            </a:r>
          </a:p>
          <a:p>
            <a:pPr algn="l" fontAlgn="base">
              <a:buFont typeface="Arial" panose="020B0604020202020204" pitchFamily="34" charset="0"/>
              <a:buChar char="•"/>
            </a:pPr>
            <a:r>
              <a:rPr lang="en-US" b="0" i="0" dirty="0">
                <a:solidFill>
                  <a:srgbClr val="1D1D1D"/>
                </a:solidFill>
                <a:effectLst/>
                <a:latin typeface="Open Sans" panose="020B0606030504020204" pitchFamily="34" charset="0"/>
              </a:rPr>
              <a:t>Then, within each subject value, sort by grade</a:t>
            </a:r>
          </a:p>
          <a:p>
            <a:endParaRPr lang="en-IN" dirty="0"/>
          </a:p>
        </p:txBody>
      </p:sp>
    </p:spTree>
    <p:extLst>
      <p:ext uri="{BB962C8B-B14F-4D97-AF65-F5344CB8AC3E}">
        <p14:creationId xmlns:p14="http://schemas.microsoft.com/office/powerpoint/2010/main" val="4274063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624416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en-US" b="0" i="0" dirty="0">
                <a:solidFill>
                  <a:srgbClr val="273239"/>
                </a:solidFill>
                <a:effectLst/>
                <a:latin typeface="urw-din"/>
              </a:rPr>
              <a:t>https://www.youtube.com/watch?v=ABFZj9_BuOE</a:t>
            </a:r>
          </a:p>
          <a:p>
            <a:pPr algn="l" fontAlgn="base"/>
            <a:r>
              <a:rPr lang="en-US" b="0" i="0" dirty="0">
                <a:solidFill>
                  <a:srgbClr val="273239"/>
                </a:solidFill>
                <a:effectLst/>
                <a:latin typeface="urw-din"/>
              </a:rPr>
              <a:t>As we can access data using attributes which having the partition key. For Example, if </a:t>
            </a:r>
            <a:r>
              <a:rPr lang="en-US" b="0" i="0" dirty="0" err="1">
                <a:solidFill>
                  <a:srgbClr val="273239"/>
                </a:solidFill>
                <a:effectLst/>
                <a:latin typeface="urw-din"/>
              </a:rPr>
              <a:t>Emp_id</a:t>
            </a:r>
            <a:r>
              <a:rPr lang="en-US" b="0" i="0" dirty="0">
                <a:solidFill>
                  <a:srgbClr val="273239"/>
                </a:solidFill>
                <a:effectLst/>
                <a:latin typeface="urw-din"/>
              </a:rPr>
              <a:t> is a column name for Employee table and if it is partition key of that table then we can filter or search data with the help of partition key. In this case we can used WHERE clause to define condition over attribute and to search data.</a:t>
            </a:r>
            <a:br>
              <a:rPr lang="en-US" b="0" i="0" dirty="0">
                <a:solidFill>
                  <a:srgbClr val="273239"/>
                </a:solidFill>
                <a:effectLst/>
                <a:latin typeface="urw-din"/>
              </a:rPr>
            </a:br>
            <a:r>
              <a:rPr lang="en-US" b="0" i="0" dirty="0">
                <a:solidFill>
                  <a:srgbClr val="273239"/>
                </a:solidFill>
                <a:effectLst/>
                <a:latin typeface="urw-din"/>
              </a:rPr>
              <a:t>But suppose if there exists a column which is not a partition key of that table and we want to filter or to search or to access data using WHERE clause then the query will not be executed and will give an error.</a:t>
            </a:r>
          </a:p>
          <a:p>
            <a:pPr algn="l" fontAlgn="base"/>
            <a:r>
              <a:rPr lang="en-US" b="0" i="0" dirty="0">
                <a:solidFill>
                  <a:srgbClr val="273239"/>
                </a:solidFill>
                <a:effectLst/>
                <a:latin typeface="urw-din"/>
              </a:rPr>
              <a:t>So, to access data in that case using attributes other than the partition key for fast and efficient lookup of data matching a given condition then we need to define index. It can be used for various purpose like for collections, static columns, collection columns, and any other columns except counter columns.</a:t>
            </a:r>
          </a:p>
          <a:p>
            <a:endParaRPr lang="en-IN" dirty="0"/>
          </a:p>
        </p:txBody>
      </p:sp>
    </p:spTree>
    <p:extLst>
      <p:ext uri="{BB962C8B-B14F-4D97-AF65-F5344CB8AC3E}">
        <p14:creationId xmlns:p14="http://schemas.microsoft.com/office/powerpoint/2010/main" val="1845537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Partition will be created based on the primary key</a:t>
            </a:r>
          </a:p>
          <a:p>
            <a:r>
              <a:rPr lang="en-US" dirty="0"/>
              <a:t>First query partition created based on title and email</a:t>
            </a:r>
          </a:p>
          <a:p>
            <a:r>
              <a:rPr lang="en-US" dirty="0"/>
              <a:t>Second query partition created based on email and title.</a:t>
            </a:r>
            <a:endParaRPr lang="en-IN" dirty="0"/>
          </a:p>
        </p:txBody>
      </p:sp>
    </p:spTree>
    <p:extLst>
      <p:ext uri="{BB962C8B-B14F-4D97-AF65-F5344CB8AC3E}">
        <p14:creationId xmlns:p14="http://schemas.microsoft.com/office/powerpoint/2010/main" val="3935551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492783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Secondary index will be created and stores the data in the hidden table so that query will be executed faster.</a:t>
            </a:r>
            <a:endParaRPr lang="en-IN" dirty="0"/>
          </a:p>
        </p:txBody>
      </p:sp>
    </p:spTree>
    <p:extLst>
      <p:ext uri="{BB962C8B-B14F-4D97-AF65-F5344CB8AC3E}">
        <p14:creationId xmlns:p14="http://schemas.microsoft.com/office/powerpoint/2010/main" val="2833892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51565E"/>
                </a:solidFill>
                <a:effectLst/>
                <a:latin typeface="Roboto" panose="02000000000000000000" pitchFamily="2" charset="0"/>
              </a:rPr>
              <a:t>The Cassandra read process ensures fast reads. Read happens across all nodes in parallel. If a node is down, data is read from the replica of the data. Priority for the replica is assigned on the basis of distance. Features of the Cassandra read process are:</a:t>
            </a:r>
            <a:endParaRPr lang="en-IN" dirty="0"/>
          </a:p>
        </p:txBody>
      </p:sp>
    </p:spTree>
    <p:extLst>
      <p:ext uri="{BB962C8B-B14F-4D97-AF65-F5344CB8AC3E}">
        <p14:creationId xmlns:p14="http://schemas.microsoft.com/office/powerpoint/2010/main" val="2631226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51565E"/>
                </a:solidFill>
                <a:effectLst/>
                <a:latin typeface="Roboto" panose="02000000000000000000" pitchFamily="2" charset="0"/>
              </a:rPr>
              <a:t>For a given key, a hash value is generated in the range of 1 to 100. Keys with hash values in the range 1 to 25 are stored on the first node, 26 to 50 are stored on the second node, 51 to 75 are stored on the third node, and 76 to 100 are stored on the fourth node. Please note that actual tokens and hash values in Cassandra are 127-bit positive integers.</a:t>
            </a:r>
            <a:endParaRPr lang="en-IN" dirty="0"/>
          </a:p>
        </p:txBody>
      </p:sp>
    </p:spTree>
    <p:extLst>
      <p:ext uri="{BB962C8B-B14F-4D97-AF65-F5344CB8AC3E}">
        <p14:creationId xmlns:p14="http://schemas.microsoft.com/office/powerpoint/2010/main" val="4027225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51565E"/>
                </a:solidFill>
                <a:effectLst/>
                <a:latin typeface="Roboto" panose="02000000000000000000" pitchFamily="2" charset="0"/>
              </a:rPr>
              <a:t>In step 1, one node connects to three other nodes. In step 2, each of the three nodes connects to three other nodes, thus connecting to nine nodes in total in step 2. So a total of 13 nodes are connected in 2 steps.</a:t>
            </a:r>
            <a:endParaRPr lang="en-IN" dirty="0"/>
          </a:p>
        </p:txBody>
      </p:sp>
    </p:spTree>
    <p:extLst>
      <p:ext uri="{BB962C8B-B14F-4D97-AF65-F5344CB8AC3E}">
        <p14:creationId xmlns:p14="http://schemas.microsoft.com/office/powerpoint/2010/main" val="3176145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292929"/>
                </a:solidFill>
                <a:effectLst/>
                <a:latin typeface="source-serif-pro"/>
              </a:rPr>
              <a:t>Replication serves as a very important feature in order to protect data loss from one server, increase the availability of data, and give protection from failures.</a:t>
            </a:r>
          </a:p>
          <a:p>
            <a:pPr algn="l"/>
            <a:r>
              <a:rPr lang="en-US" b="0" i="0" dirty="0">
                <a:solidFill>
                  <a:srgbClr val="292929"/>
                </a:solidFill>
                <a:effectLst/>
                <a:latin typeface="source-serif-pro"/>
              </a:rPr>
              <a:t>MongoDB achieves replication using the concept replica sets. A replica set is a group of </a:t>
            </a:r>
            <a:r>
              <a:rPr lang="en-US" b="0" i="0" dirty="0" err="1">
                <a:solidFill>
                  <a:srgbClr val="292929"/>
                </a:solidFill>
                <a:effectLst/>
                <a:latin typeface="source-serif-pro"/>
              </a:rPr>
              <a:t>mongod</a:t>
            </a:r>
            <a:r>
              <a:rPr lang="en-US" b="0" i="0" dirty="0">
                <a:solidFill>
                  <a:srgbClr val="292929"/>
                </a:solidFill>
                <a:effectLst/>
                <a:latin typeface="source-serif-pro"/>
              </a:rPr>
              <a:t> instances that host the same data set. One of the nodes is selected as the primary or main node. This is called the primary node. All others are called secondary nodes. The primary node receives all the operations from the user and the secondaries are updated from the primary one by using the same operation to maintain consistency. If the primary node goes down, one of the secondary nodes is selected as the primary node and the operations are carried forward. When the fallen node recovers, it joins the cluster as the secondary nodes. We can control our cluster of mongo instances using</a:t>
            </a:r>
            <a:r>
              <a:rPr lang="en-US" b="1" i="0" dirty="0">
                <a:solidFill>
                  <a:srgbClr val="292929"/>
                </a:solidFill>
                <a:effectLst/>
                <a:latin typeface="source-serif-pro"/>
              </a:rPr>
              <a:t> Mongo Atlas. </a:t>
            </a:r>
            <a:r>
              <a:rPr lang="en-US" b="0" i="0" dirty="0">
                <a:solidFill>
                  <a:srgbClr val="292929"/>
                </a:solidFill>
                <a:effectLst/>
                <a:latin typeface="source-serif-pro"/>
              </a:rPr>
              <a:t>Mongo clusters are created based on the idea of horizontal scaling and adding of instances.</a:t>
            </a:r>
          </a:p>
          <a:p>
            <a:endParaRPr lang="en-IN" dirty="0"/>
          </a:p>
        </p:txBody>
      </p:sp>
    </p:spTree>
    <p:extLst>
      <p:ext uri="{BB962C8B-B14F-4D97-AF65-F5344CB8AC3E}">
        <p14:creationId xmlns:p14="http://schemas.microsoft.com/office/powerpoint/2010/main" val="1978827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err="1">
                <a:solidFill>
                  <a:srgbClr val="292929"/>
                </a:solidFill>
                <a:effectLst/>
                <a:latin typeface="source-serif-pro"/>
              </a:rPr>
              <a:t>Sharding</a:t>
            </a:r>
            <a:r>
              <a:rPr lang="en-US" b="0" i="0" dirty="0">
                <a:solidFill>
                  <a:srgbClr val="292929"/>
                </a:solidFill>
                <a:effectLst/>
                <a:latin typeface="source-serif-pro"/>
              </a:rPr>
              <a:t> arrangement in MongoDB has mainly three components:</a:t>
            </a:r>
          </a:p>
          <a:p>
            <a:pPr algn="l">
              <a:buFont typeface="+mj-lt"/>
              <a:buAutoNum type="arabicPeriod"/>
            </a:pPr>
            <a:r>
              <a:rPr lang="en-US" b="1" i="0" dirty="0">
                <a:solidFill>
                  <a:srgbClr val="292929"/>
                </a:solidFill>
                <a:effectLst/>
                <a:latin typeface="source-serif-pro"/>
              </a:rPr>
              <a:t>Shards or replica sets: </a:t>
            </a:r>
            <a:r>
              <a:rPr lang="en-US" b="0" i="0" dirty="0">
                <a:solidFill>
                  <a:srgbClr val="292929"/>
                </a:solidFill>
                <a:effectLst/>
                <a:latin typeface="source-serif-pro"/>
              </a:rPr>
              <a:t>Each shard serves as a separate replica set. They store all the data. They target to increase the consistency and availability of the data.</a:t>
            </a:r>
          </a:p>
          <a:p>
            <a:pPr algn="l">
              <a:buFont typeface="+mj-lt"/>
              <a:buAutoNum type="arabicPeriod"/>
            </a:pPr>
            <a:r>
              <a:rPr lang="en-US" b="1" i="0" dirty="0">
                <a:solidFill>
                  <a:srgbClr val="292929"/>
                </a:solidFill>
                <a:effectLst/>
                <a:latin typeface="source-serif-pro"/>
              </a:rPr>
              <a:t>Configuration Servers: </a:t>
            </a:r>
            <a:r>
              <a:rPr lang="en-US" b="0" i="0" dirty="0">
                <a:solidFill>
                  <a:srgbClr val="292929"/>
                </a:solidFill>
                <a:effectLst/>
                <a:latin typeface="source-serif-pro"/>
              </a:rPr>
              <a:t>They are like the managers of the clusters. These servers contain the cluster's metadata. They actually have the mapping of the cluster's data to the shards. When a query comes, query routers use these mappings from the config servers to target the required shard.</a:t>
            </a:r>
          </a:p>
          <a:p>
            <a:pPr algn="l">
              <a:buFont typeface="+mj-lt"/>
              <a:buAutoNum type="arabicPeriod"/>
            </a:pPr>
            <a:r>
              <a:rPr lang="en-US" b="1" i="0" dirty="0">
                <a:solidFill>
                  <a:srgbClr val="292929"/>
                </a:solidFill>
                <a:effectLst/>
                <a:latin typeface="source-serif-pro"/>
              </a:rPr>
              <a:t>Query Router: </a:t>
            </a:r>
            <a:r>
              <a:rPr lang="en-US" b="0" i="0" dirty="0">
                <a:solidFill>
                  <a:srgbClr val="292929"/>
                </a:solidFill>
                <a:effectLst/>
                <a:latin typeface="source-serif-pro"/>
              </a:rPr>
              <a:t>The query router is mongo instances which serve as interfaces for user applications. They take in the user queries from the applications and serve the applications with the required results. Usually, there are multiple query router per cluster for load distribution.</a:t>
            </a:r>
          </a:p>
          <a:p>
            <a:pPr algn="l"/>
            <a:r>
              <a:rPr lang="en-US" sz="1800" b="0" i="0" u="none" strike="noStrike" baseline="0" dirty="0">
                <a:latin typeface="Utopia-Regular"/>
              </a:rPr>
              <a:t>A simple example of </a:t>
            </a:r>
            <a:r>
              <a:rPr lang="en-US" sz="1800" b="0" i="0" u="none" strike="noStrike" baseline="0" dirty="0" err="1">
                <a:latin typeface="Utopia-Regular"/>
              </a:rPr>
              <a:t>sharding</a:t>
            </a:r>
            <a:r>
              <a:rPr lang="en-US" sz="1800" b="0" i="0" u="none" strike="noStrike" baseline="0" dirty="0">
                <a:latin typeface="Utopia-Regular"/>
              </a:rPr>
              <a:t> occurs when a collection of user records is divided across a set of</a:t>
            </a:r>
          </a:p>
          <a:p>
            <a:pPr algn="l"/>
            <a:r>
              <a:rPr lang="en-US" sz="1800" b="0" i="0" u="none" strike="noStrike" baseline="0" dirty="0">
                <a:latin typeface="Utopia-Regular"/>
              </a:rPr>
              <a:t>servers, so that all the records for people with last names that begin with the letters A–G are on one</a:t>
            </a:r>
          </a:p>
          <a:p>
            <a:pPr algn="l"/>
            <a:r>
              <a:rPr lang="en-US" sz="1800" b="0" i="0" u="none" strike="noStrike" baseline="0" dirty="0">
                <a:latin typeface="Utopia-Regular"/>
              </a:rPr>
              <a:t>server, H–M are on another, and so on. The rule that splits the data is known as the </a:t>
            </a:r>
            <a:r>
              <a:rPr lang="en-US" sz="1800" b="0" i="1" u="none" strike="noStrike" baseline="0" dirty="0" err="1">
                <a:latin typeface="Utopia-Italic"/>
              </a:rPr>
              <a:t>sharding</a:t>
            </a:r>
            <a:r>
              <a:rPr lang="en-US" sz="1800" b="0" i="1" u="none" strike="noStrike" baseline="0" dirty="0">
                <a:latin typeface="Utopia-Italic"/>
              </a:rPr>
              <a:t> key</a:t>
            </a:r>
          </a:p>
          <a:p>
            <a:pPr algn="l"/>
            <a:r>
              <a:rPr lang="en-US" sz="1800" b="0" i="1" u="none" strike="noStrike" baseline="0" dirty="0">
                <a:latin typeface="Utopia-Italic"/>
              </a:rPr>
              <a:t>function</a:t>
            </a:r>
            <a:r>
              <a:rPr lang="en-US" sz="1800" b="0" i="0" u="none" strike="noStrike" baseline="0" dirty="0">
                <a:latin typeface="Utopia-Regular"/>
              </a:rPr>
              <a:t>, or the </a:t>
            </a:r>
            <a:r>
              <a:rPr lang="en-US" sz="1800" b="0" i="1" u="none" strike="noStrike" baseline="0" dirty="0">
                <a:latin typeface="Utopia-Italic"/>
              </a:rPr>
              <a:t>data hashing function</a:t>
            </a:r>
            <a:r>
              <a:rPr lang="en-US" sz="1800" b="0" i="0" u="none" strike="noStrike" baseline="0" dirty="0">
                <a:latin typeface="Utopia-Regular"/>
              </a:rPr>
              <a:t>.</a:t>
            </a:r>
            <a:endParaRPr lang="en-IN" dirty="0"/>
          </a:p>
        </p:txBody>
      </p:sp>
    </p:spTree>
    <p:extLst>
      <p:ext uri="{BB962C8B-B14F-4D97-AF65-F5344CB8AC3E}">
        <p14:creationId xmlns:p14="http://schemas.microsoft.com/office/powerpoint/2010/main" val="3549683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Manual </a:t>
            </a:r>
            <a:r>
              <a:rPr lang="en-US" dirty="0" err="1"/>
              <a:t>Sharding</a:t>
            </a:r>
            <a:r>
              <a:rPr lang="en-US" dirty="0"/>
              <a:t> and Automatic </a:t>
            </a:r>
            <a:r>
              <a:rPr lang="en-US" dirty="0" err="1"/>
              <a:t>Sharding</a:t>
            </a:r>
            <a:endParaRPr lang="en-US" dirty="0"/>
          </a:p>
          <a:p>
            <a:pPr algn="l"/>
            <a:r>
              <a:rPr lang="en-US" sz="1800" b="0" i="0" u="none" strike="noStrike" baseline="0" dirty="0">
                <a:latin typeface="Utopia-Regular"/>
              </a:rPr>
              <a:t>Traditional </a:t>
            </a:r>
            <a:r>
              <a:rPr lang="en-US" sz="1800" b="0" i="0" u="none" strike="noStrike" baseline="0" dirty="0" err="1">
                <a:latin typeface="Utopia-Regular"/>
              </a:rPr>
              <a:t>sharding</a:t>
            </a:r>
            <a:r>
              <a:rPr lang="en-US" sz="1800" b="0" i="0" u="none" strike="noStrike" baseline="0" dirty="0">
                <a:latin typeface="Utopia-Regular"/>
              </a:rPr>
              <a:t> implementations require the application to be actively involved in</a:t>
            </a:r>
          </a:p>
          <a:p>
            <a:pPr algn="l"/>
            <a:r>
              <a:rPr lang="en-US" sz="1800" b="0" i="0" u="none" strike="noStrike" baseline="0" dirty="0">
                <a:latin typeface="Utopia-Regular"/>
              </a:rPr>
              <a:t>determining which server a particular document is stored on, so it can route its requests properly.</a:t>
            </a:r>
          </a:p>
          <a:p>
            <a:pPr algn="l"/>
            <a:r>
              <a:rPr lang="en-US" sz="1800" b="0" i="0" u="none" strike="noStrike" baseline="0" dirty="0">
                <a:latin typeface="Utopia-Regular"/>
              </a:rPr>
              <a:t>Traditionally, there is a library bound to the application, and this library is responsible for storing and</a:t>
            </a:r>
          </a:p>
          <a:p>
            <a:pPr algn="l"/>
            <a:r>
              <a:rPr lang="en-US" sz="1800" b="0" i="0" u="none" strike="noStrike" baseline="0" dirty="0">
                <a:latin typeface="Utopia-Regular"/>
              </a:rPr>
              <a:t>querying data in sharded data sets.</a:t>
            </a:r>
          </a:p>
          <a:p>
            <a:pPr algn="l"/>
            <a:endParaRPr lang="en-US" sz="1800" b="0" i="0" u="none" strike="noStrike" baseline="0" dirty="0">
              <a:latin typeface="Utopia-Regular"/>
            </a:endParaRPr>
          </a:p>
          <a:p>
            <a:pPr algn="l"/>
            <a:r>
              <a:rPr lang="en-US" sz="1800" b="0" i="0" u="none" strike="noStrike" baseline="0" dirty="0">
                <a:latin typeface="Utopia-Regular"/>
              </a:rPr>
              <a:t>MongoDB uses a </a:t>
            </a:r>
            <a:r>
              <a:rPr lang="en-US" sz="1800" b="0" i="1" u="none" strike="noStrike" baseline="0" dirty="0">
                <a:latin typeface="Utopia-Italic"/>
              </a:rPr>
              <a:t>proxy </a:t>
            </a:r>
            <a:r>
              <a:rPr lang="en-US" sz="1800" b="0" i="0" u="none" strike="noStrike" baseline="0" dirty="0">
                <a:latin typeface="Utopia-Regular"/>
              </a:rPr>
              <a:t>mechanism to support </a:t>
            </a:r>
            <a:r>
              <a:rPr lang="en-US" sz="1800" b="0" i="0" u="none" strike="noStrike" baseline="0" dirty="0" err="1">
                <a:latin typeface="Utopia-Regular"/>
              </a:rPr>
              <a:t>sharding</a:t>
            </a:r>
            <a:r>
              <a:rPr lang="en-US" sz="1800" b="0" i="0" u="none" strike="noStrike" baseline="0" dirty="0">
                <a:latin typeface="Utopia-Regular"/>
              </a:rPr>
              <a:t> (see Figure 12–2); the provided mongos daemon</a:t>
            </a:r>
          </a:p>
          <a:p>
            <a:pPr algn="l"/>
            <a:r>
              <a:rPr lang="en-US" sz="1800" b="0" i="0" u="none" strike="noStrike" baseline="0" dirty="0">
                <a:latin typeface="Utopia-Regular"/>
              </a:rPr>
              <a:t>acts as a </a:t>
            </a:r>
            <a:r>
              <a:rPr lang="en-US" sz="1800" b="0" i="1" u="none" strike="noStrike" baseline="0" dirty="0">
                <a:latin typeface="Utopia-Italic"/>
              </a:rPr>
              <a:t>controller </a:t>
            </a:r>
            <a:r>
              <a:rPr lang="en-US" sz="1800" b="0" i="0" u="none" strike="noStrike" baseline="0" dirty="0">
                <a:latin typeface="Utopia-Regular"/>
              </a:rPr>
              <a:t>for multiple </a:t>
            </a:r>
            <a:r>
              <a:rPr lang="en-US" sz="1800" b="0" i="1" u="none" strike="noStrike" baseline="0" dirty="0" err="1">
                <a:latin typeface="Utopia-Italic"/>
              </a:rPr>
              <a:t>mongod</a:t>
            </a:r>
            <a:r>
              <a:rPr lang="en-US" sz="1800" b="0" i="0" u="none" strike="noStrike" baseline="0" dirty="0">
                <a:latin typeface="Utopia-Regular"/>
              </a:rPr>
              <a:t>-based shard servers. Your application attaches to the mongos</a:t>
            </a:r>
          </a:p>
          <a:p>
            <a:pPr algn="l"/>
            <a:r>
              <a:rPr lang="en-US" sz="1800" b="0" i="0" u="none" strike="noStrike" baseline="0" dirty="0">
                <a:latin typeface="Utopia-Regular"/>
              </a:rPr>
              <a:t>daemon as though it were a single MongoDB database server; thereafter, your application sends all of its</a:t>
            </a:r>
          </a:p>
          <a:p>
            <a:pPr algn="l"/>
            <a:r>
              <a:rPr lang="en-US" sz="1800" b="0" i="0" u="none" strike="noStrike" baseline="0" dirty="0">
                <a:latin typeface="Utopia-Regular"/>
              </a:rPr>
              <a:t>commands (e.g., updates, queries, and deletes) to that mongos daemon.</a:t>
            </a:r>
          </a:p>
          <a:p>
            <a:pPr algn="l"/>
            <a:r>
              <a:rPr lang="en-US" sz="1800" b="0" i="0" u="none" strike="noStrike" baseline="0" dirty="0">
                <a:latin typeface="Utopia-Regular"/>
              </a:rPr>
              <a:t>A </a:t>
            </a:r>
            <a:r>
              <a:rPr lang="en-US" sz="1800" b="0" i="0" u="none" strike="noStrike" baseline="0" dirty="0" err="1">
                <a:latin typeface="Utopia-Regular"/>
              </a:rPr>
              <a:t>sharding</a:t>
            </a:r>
            <a:r>
              <a:rPr lang="en-US" sz="1800" b="0" i="0" u="none" strike="noStrike" baseline="0" dirty="0">
                <a:latin typeface="Utopia-Regular"/>
              </a:rPr>
              <a:t> setup for MongoDB also needs a place to store the configuration of its shards, as well as a</a:t>
            </a:r>
          </a:p>
          <a:p>
            <a:pPr algn="l"/>
            <a:r>
              <a:rPr lang="en-US" sz="1800" b="0" i="0" u="none" strike="noStrike" baseline="0" dirty="0">
                <a:latin typeface="Utopia-Regular"/>
              </a:rPr>
              <a:t>place to store information about each shard server in the cluster. To support this, a MongoDB server</a:t>
            </a:r>
          </a:p>
          <a:p>
            <a:pPr algn="l"/>
            <a:r>
              <a:rPr lang="en-US" sz="1800" b="0" i="0" u="none" strike="noStrike" baseline="0" dirty="0">
                <a:latin typeface="Utopia-Regular"/>
              </a:rPr>
              <a:t>called a </a:t>
            </a:r>
            <a:r>
              <a:rPr lang="en-US" sz="1800" b="0" i="1" u="none" strike="noStrike" baseline="0" dirty="0">
                <a:latin typeface="Utopia-Italic"/>
              </a:rPr>
              <a:t>config server </a:t>
            </a:r>
            <a:r>
              <a:rPr lang="en-US" sz="1800" b="0" i="0" u="none" strike="noStrike" baseline="0" dirty="0">
                <a:latin typeface="Utopia-Regular"/>
              </a:rPr>
              <a:t>is required; this server instance is a normal </a:t>
            </a:r>
            <a:r>
              <a:rPr lang="en-US" sz="1800" b="0" i="0" u="none" strike="noStrike" baseline="0" dirty="0" err="1">
                <a:latin typeface="Utopia-Regular"/>
              </a:rPr>
              <a:t>mongod</a:t>
            </a:r>
            <a:r>
              <a:rPr lang="en-US" sz="1800" b="0" i="0" u="none" strike="noStrike" baseline="0" dirty="0">
                <a:latin typeface="Utopia-Regular"/>
              </a:rPr>
              <a:t> server running in a special role.</a:t>
            </a:r>
          </a:p>
          <a:p>
            <a:pPr algn="l"/>
            <a:r>
              <a:rPr lang="en-US" sz="1800" b="0" i="0" u="none" strike="noStrike" baseline="0" dirty="0">
                <a:latin typeface="Utopia-Regular"/>
              </a:rPr>
              <a:t>As explained above, the config servers also act as directories that allow the location of each chunk to be</a:t>
            </a:r>
          </a:p>
          <a:p>
            <a:pPr algn="l"/>
            <a:r>
              <a:rPr lang="en-IN" sz="1800" b="0" i="0" u="none" strike="noStrike" baseline="0" dirty="0">
                <a:latin typeface="Utopia-Regular"/>
              </a:rPr>
              <a:t>determined</a:t>
            </a:r>
            <a:endParaRPr lang="en-US" sz="1800" b="0" i="0" u="none" strike="noStrike" baseline="0" dirty="0">
              <a:latin typeface="Utopia-Regular"/>
            </a:endParaRPr>
          </a:p>
          <a:p>
            <a:pPr algn="l"/>
            <a:endParaRPr lang="en-IN" dirty="0"/>
          </a:p>
        </p:txBody>
      </p:sp>
    </p:spTree>
    <p:extLst>
      <p:ext uri="{BB962C8B-B14F-4D97-AF65-F5344CB8AC3E}">
        <p14:creationId xmlns:p14="http://schemas.microsoft.com/office/powerpoint/2010/main" val="243813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F7F7F5"/>
                </a:solidFill>
                <a:effectLst/>
                <a:latin typeface="Inter"/>
              </a:rPr>
              <a:t>https://architecturenotes.co/redis/</a:t>
            </a:r>
          </a:p>
          <a:p>
            <a:r>
              <a:rPr lang="en-US" b="0" i="0" dirty="0">
                <a:solidFill>
                  <a:srgbClr val="F7F7F5"/>
                </a:solidFill>
                <a:effectLst/>
                <a:latin typeface="Inter"/>
              </a:rPr>
              <a:t>Sentinel is a distributed system. As with all  distributed systems, Sentinel comes with several advantages and disadvantages. Sentinel is designed in a way where there is a cluster of sentinel processes working together to coordinate state to provide high availability for Redis. Afterall you wouldn't want the system protecting you from failure to have its own single point of failure.</a:t>
            </a:r>
          </a:p>
          <a:p>
            <a:pPr algn="l"/>
            <a:r>
              <a:rPr lang="en-US" b="0" i="0" dirty="0">
                <a:solidFill>
                  <a:srgbClr val="F7F7F5"/>
                </a:solidFill>
                <a:effectLst/>
                <a:latin typeface="Inter"/>
              </a:rPr>
              <a:t>Sentinel is responsible for a few things. First, it ensures that the current main and secondary instances are functional and responding. This is necessary because sentinel (with other sentinel processes) can alert and act on situations where the main and/or secondary nodes are lost. Second, it serves a role in service discovery much like Zookeeper and Consul in other systems. So when a new client attempts to write something to Redis,  Sentinel will tell the client what current main instance is.</a:t>
            </a:r>
          </a:p>
          <a:p>
            <a:pPr algn="l"/>
            <a:r>
              <a:rPr lang="en-US" b="0" i="0" dirty="0">
                <a:solidFill>
                  <a:srgbClr val="F7F7F5"/>
                </a:solidFill>
                <a:effectLst/>
                <a:latin typeface="Inter"/>
              </a:rPr>
              <a:t>So sentinels are constantly monitoring availability and sending out that information to clients so they are able to react to them if they indeed do failover.</a:t>
            </a:r>
          </a:p>
          <a:p>
            <a:endParaRPr lang="en-US" b="0" i="0" dirty="0">
              <a:solidFill>
                <a:srgbClr val="F7F7F5"/>
              </a:solidFill>
              <a:effectLst/>
              <a:latin typeface="Inter"/>
            </a:endParaRPr>
          </a:p>
          <a:p>
            <a:endParaRPr lang="en-IN" dirty="0"/>
          </a:p>
        </p:txBody>
      </p:sp>
    </p:spTree>
    <p:extLst>
      <p:ext uri="{BB962C8B-B14F-4D97-AF65-F5344CB8AC3E}">
        <p14:creationId xmlns:p14="http://schemas.microsoft.com/office/powerpoint/2010/main" val="397172275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098190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001245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738492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072042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089378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663503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259616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627992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102101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53427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704552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8990671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neo4j.com/docs/aura/aurads/tutorials/algorithm-modes/#_write"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33550-0E33-2BD0-7724-4C7D77DC0597}"/>
              </a:ext>
            </a:extLst>
          </p:cNvPr>
          <p:cNvSpPr>
            <a:spLocks noGrp="1"/>
          </p:cNvSpPr>
          <p:nvPr>
            <p:ph type="ctrTitle"/>
          </p:nvPr>
        </p:nvSpPr>
        <p:spPr/>
        <p:txBody>
          <a:bodyPr/>
          <a:lstStyle/>
          <a:p>
            <a:r>
              <a:rPr lang="en-US" dirty="0"/>
              <a:t>NoSQL unit-2</a:t>
            </a:r>
            <a:endParaRPr lang="en-IN" dirty="0"/>
          </a:p>
        </p:txBody>
      </p:sp>
      <p:sp>
        <p:nvSpPr>
          <p:cNvPr id="3" name="Subtitle 2">
            <a:extLst>
              <a:ext uri="{FF2B5EF4-FFF2-40B4-BE49-F238E27FC236}">
                <a16:creationId xmlns:a16="http://schemas.microsoft.com/office/drawing/2014/main" id="{E538D8B2-04D1-D52A-6A28-036B552BDC96}"/>
              </a:ext>
            </a:extLst>
          </p:cNvPr>
          <p:cNvSpPr>
            <a:spLocks noGrp="1"/>
          </p:cNvSpPr>
          <p:nvPr>
            <p:ph type="subTitle" idx="1"/>
          </p:nvPr>
        </p:nvSpPr>
        <p:spPr/>
        <p:txBody>
          <a:bodyPr/>
          <a:lstStyle/>
          <a:p>
            <a:r>
              <a:rPr lang="en-US" dirty="0"/>
              <a:t>Dr. SELVA KUMAR S</a:t>
            </a:r>
          </a:p>
          <a:p>
            <a:r>
              <a:rPr lang="en-US" dirty="0"/>
              <a:t>B.M.S COLLEGE OF ENGINEERING</a:t>
            </a:r>
            <a:endParaRPr lang="en-IN" dirty="0"/>
          </a:p>
        </p:txBody>
      </p:sp>
    </p:spTree>
    <p:extLst>
      <p:ext uri="{BB962C8B-B14F-4D97-AF65-F5344CB8AC3E}">
        <p14:creationId xmlns:p14="http://schemas.microsoft.com/office/powerpoint/2010/main" val="3978685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E2132-F519-3CBF-2D3F-90934C4C19D1}"/>
              </a:ext>
            </a:extLst>
          </p:cNvPr>
          <p:cNvSpPr>
            <a:spLocks noGrp="1"/>
          </p:cNvSpPr>
          <p:nvPr>
            <p:ph type="title"/>
          </p:nvPr>
        </p:nvSpPr>
        <p:spPr/>
        <p:txBody>
          <a:bodyPr/>
          <a:lstStyle/>
          <a:p>
            <a:r>
              <a:rPr lang="en-US" dirty="0"/>
              <a:t>example</a:t>
            </a:r>
            <a:endParaRPr lang="en-IN" dirty="0"/>
          </a:p>
        </p:txBody>
      </p:sp>
      <p:sp>
        <p:nvSpPr>
          <p:cNvPr id="3" name="Content Placeholder 2">
            <a:extLst>
              <a:ext uri="{FF2B5EF4-FFF2-40B4-BE49-F238E27FC236}">
                <a16:creationId xmlns:a16="http://schemas.microsoft.com/office/drawing/2014/main" id="{44A0727F-72AA-CE4B-06AF-F03C9C0FC4AF}"/>
              </a:ext>
            </a:extLst>
          </p:cNvPr>
          <p:cNvSpPr>
            <a:spLocks noGrp="1"/>
          </p:cNvSpPr>
          <p:nvPr>
            <p:ph idx="1"/>
          </p:nvPr>
        </p:nvSpPr>
        <p:spPr/>
        <p:txBody>
          <a:bodyPr/>
          <a:lstStyle/>
          <a:p>
            <a:r>
              <a:rPr lang="en-US" dirty="0"/>
              <a:t>Select </a:t>
            </a:r>
            <a:r>
              <a:rPr lang="en-US" dirty="0" err="1"/>
              <a:t>first_name</a:t>
            </a:r>
            <a:r>
              <a:rPr lang="en-US" dirty="0"/>
              <a:t> from emp where </a:t>
            </a:r>
            <a:r>
              <a:rPr lang="en-US" dirty="0" err="1"/>
              <a:t>ssn</a:t>
            </a:r>
            <a:r>
              <a:rPr lang="en-US" dirty="0"/>
              <a:t>=666</a:t>
            </a:r>
            <a:endParaRPr lang="en-IN" dirty="0"/>
          </a:p>
        </p:txBody>
      </p:sp>
      <p:sp>
        <p:nvSpPr>
          <p:cNvPr id="4" name="Slide Number Placeholder 3">
            <a:extLst>
              <a:ext uri="{FF2B5EF4-FFF2-40B4-BE49-F238E27FC236}">
                <a16:creationId xmlns:a16="http://schemas.microsoft.com/office/drawing/2014/main" id="{FB512643-B782-7612-4D4B-534BA695841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10</a:t>
            </a:fld>
            <a:endParaRPr lang="en-IN"/>
          </a:p>
        </p:txBody>
      </p:sp>
      <p:pic>
        <p:nvPicPr>
          <p:cNvPr id="5" name="Picture 4">
            <a:extLst>
              <a:ext uri="{FF2B5EF4-FFF2-40B4-BE49-F238E27FC236}">
                <a16:creationId xmlns:a16="http://schemas.microsoft.com/office/drawing/2014/main" id="{C1B1B2DC-B396-443E-E338-E019414FA66A}"/>
              </a:ext>
            </a:extLst>
          </p:cNvPr>
          <p:cNvPicPr>
            <a:picLocks noChangeAspect="1"/>
          </p:cNvPicPr>
          <p:nvPr/>
        </p:nvPicPr>
        <p:blipFill>
          <a:blip r:embed="rId2"/>
          <a:stretch>
            <a:fillRect/>
          </a:stretch>
        </p:blipFill>
        <p:spPr>
          <a:xfrm>
            <a:off x="2277030" y="2603196"/>
            <a:ext cx="7794165" cy="3669588"/>
          </a:xfrm>
          <a:prstGeom prst="rect">
            <a:avLst/>
          </a:prstGeom>
        </p:spPr>
      </p:pic>
    </p:spTree>
    <p:extLst>
      <p:ext uri="{BB962C8B-B14F-4D97-AF65-F5344CB8AC3E}">
        <p14:creationId xmlns:p14="http://schemas.microsoft.com/office/powerpoint/2010/main" val="2060614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051A-FA9B-7A4C-1CAF-EE00EAC2254F}"/>
              </a:ext>
            </a:extLst>
          </p:cNvPr>
          <p:cNvSpPr>
            <a:spLocks noGrp="1"/>
          </p:cNvSpPr>
          <p:nvPr>
            <p:ph type="title"/>
          </p:nvPr>
        </p:nvSpPr>
        <p:spPr/>
        <p:txBody>
          <a:bodyPr/>
          <a:lstStyle/>
          <a:p>
            <a:r>
              <a:rPr lang="en-US" dirty="0"/>
              <a:t>Cassandra architecture</a:t>
            </a:r>
            <a:endParaRPr lang="en-IN" dirty="0"/>
          </a:p>
        </p:txBody>
      </p:sp>
      <p:sp>
        <p:nvSpPr>
          <p:cNvPr id="3" name="Content Placeholder 2">
            <a:extLst>
              <a:ext uri="{FF2B5EF4-FFF2-40B4-BE49-F238E27FC236}">
                <a16:creationId xmlns:a16="http://schemas.microsoft.com/office/drawing/2014/main" id="{FEA11DD1-5A38-B388-2D2B-0F98A0E6CF5F}"/>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75C11F80-0D60-5687-C16A-0AF09DA9826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11</a:t>
            </a:fld>
            <a:endParaRPr lang="en-IN"/>
          </a:p>
        </p:txBody>
      </p:sp>
      <p:pic>
        <p:nvPicPr>
          <p:cNvPr id="5" name="Picture 4">
            <a:extLst>
              <a:ext uri="{FF2B5EF4-FFF2-40B4-BE49-F238E27FC236}">
                <a16:creationId xmlns:a16="http://schemas.microsoft.com/office/drawing/2014/main" id="{407A033F-1D65-F51D-6A3C-7E62D1A70BBB}"/>
              </a:ext>
            </a:extLst>
          </p:cNvPr>
          <p:cNvPicPr>
            <a:picLocks noChangeAspect="1"/>
          </p:cNvPicPr>
          <p:nvPr/>
        </p:nvPicPr>
        <p:blipFill>
          <a:blip r:embed="rId3"/>
          <a:stretch>
            <a:fillRect/>
          </a:stretch>
        </p:blipFill>
        <p:spPr>
          <a:xfrm>
            <a:off x="2848581" y="2125471"/>
            <a:ext cx="6328077" cy="4334436"/>
          </a:xfrm>
          <a:prstGeom prst="rect">
            <a:avLst/>
          </a:prstGeom>
        </p:spPr>
      </p:pic>
    </p:spTree>
    <p:extLst>
      <p:ext uri="{BB962C8B-B14F-4D97-AF65-F5344CB8AC3E}">
        <p14:creationId xmlns:p14="http://schemas.microsoft.com/office/powerpoint/2010/main" val="2365804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B2E2B-AB21-0D82-B40D-F2ADC385B080}"/>
              </a:ext>
            </a:extLst>
          </p:cNvPr>
          <p:cNvSpPr>
            <a:spLocks noGrp="1"/>
          </p:cNvSpPr>
          <p:nvPr>
            <p:ph type="title"/>
          </p:nvPr>
        </p:nvSpPr>
        <p:spPr/>
        <p:txBody>
          <a:bodyPr/>
          <a:lstStyle/>
          <a:p>
            <a:r>
              <a:rPr lang="en-US" dirty="0"/>
              <a:t>Cassandra architecture</a:t>
            </a:r>
            <a:endParaRPr lang="en-IN" dirty="0"/>
          </a:p>
        </p:txBody>
      </p:sp>
      <p:sp>
        <p:nvSpPr>
          <p:cNvPr id="3" name="Content Placeholder 2">
            <a:extLst>
              <a:ext uri="{FF2B5EF4-FFF2-40B4-BE49-F238E27FC236}">
                <a16:creationId xmlns:a16="http://schemas.microsoft.com/office/drawing/2014/main" id="{3F3072D3-DE4C-67D3-3515-DB61D41C7B75}"/>
              </a:ext>
            </a:extLst>
          </p:cNvPr>
          <p:cNvSpPr>
            <a:spLocks noGrp="1"/>
          </p:cNvSpPr>
          <p:nvPr>
            <p:ph idx="1"/>
          </p:nvPr>
        </p:nvSpPr>
        <p:spPr/>
        <p:txBody>
          <a:bodyPr>
            <a:normAutofit lnSpcReduction="10000"/>
          </a:bodyPr>
          <a:lstStyle/>
          <a:p>
            <a:pPr algn="l">
              <a:buFont typeface="Arial" panose="020B0604020202020204" pitchFamily="34" charset="0"/>
              <a:buChar char="•"/>
            </a:pPr>
            <a:r>
              <a:rPr lang="en-US" sz="2800" dirty="0"/>
              <a:t>Cassandra is designed such that it has no master or slave nodes.</a:t>
            </a:r>
          </a:p>
          <a:p>
            <a:pPr algn="l">
              <a:buFont typeface="Arial" panose="020B0604020202020204" pitchFamily="34" charset="0"/>
              <a:buChar char="•"/>
            </a:pPr>
            <a:r>
              <a:rPr lang="en-US" sz="2800" dirty="0"/>
              <a:t>It has a ring-type architecture, that is, its nodes are logically distributed like a ring.</a:t>
            </a:r>
          </a:p>
          <a:p>
            <a:pPr algn="l">
              <a:buFont typeface="Arial" panose="020B0604020202020204" pitchFamily="34" charset="0"/>
              <a:buChar char="•"/>
            </a:pPr>
            <a:r>
              <a:rPr lang="en-US" sz="2800" dirty="0"/>
              <a:t>Data is automatically distributed across all the nodes.</a:t>
            </a:r>
          </a:p>
          <a:p>
            <a:pPr algn="l">
              <a:buFont typeface="Arial" panose="020B0604020202020204" pitchFamily="34" charset="0"/>
              <a:buChar char="•"/>
            </a:pPr>
            <a:r>
              <a:rPr lang="en-US" sz="2800" dirty="0"/>
              <a:t>Data is replicated across the nodes for redundancy.</a:t>
            </a:r>
          </a:p>
          <a:p>
            <a:pPr algn="l">
              <a:buFont typeface="Arial" panose="020B0604020202020204" pitchFamily="34" charset="0"/>
              <a:buChar char="•"/>
            </a:pPr>
            <a:r>
              <a:rPr lang="en-US" sz="2800" dirty="0"/>
              <a:t>Data is kept in memory and lazily written to the disk.</a:t>
            </a:r>
          </a:p>
          <a:p>
            <a:pPr algn="l">
              <a:buFont typeface="Arial" panose="020B0604020202020204" pitchFamily="34" charset="0"/>
              <a:buChar char="•"/>
            </a:pPr>
            <a:r>
              <a:rPr lang="en-US" sz="2800" dirty="0"/>
              <a:t>Hash values of the keys are used to distribute the data among nodes in the cluster.</a:t>
            </a:r>
          </a:p>
          <a:p>
            <a:endParaRPr lang="en-IN" sz="2400" dirty="0"/>
          </a:p>
        </p:txBody>
      </p:sp>
      <p:sp>
        <p:nvSpPr>
          <p:cNvPr id="4" name="Slide Number Placeholder 3">
            <a:extLst>
              <a:ext uri="{FF2B5EF4-FFF2-40B4-BE49-F238E27FC236}">
                <a16:creationId xmlns:a16="http://schemas.microsoft.com/office/drawing/2014/main" id="{2CE3AB99-894B-DDB2-2BDD-6C8053E5842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12</a:t>
            </a:fld>
            <a:endParaRPr lang="en-IN"/>
          </a:p>
        </p:txBody>
      </p:sp>
    </p:spTree>
    <p:extLst>
      <p:ext uri="{BB962C8B-B14F-4D97-AF65-F5344CB8AC3E}">
        <p14:creationId xmlns:p14="http://schemas.microsoft.com/office/powerpoint/2010/main" val="3006163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A4366-10E7-C96D-B749-8E86180FD04C}"/>
              </a:ext>
            </a:extLst>
          </p:cNvPr>
          <p:cNvSpPr>
            <a:spLocks noGrp="1"/>
          </p:cNvSpPr>
          <p:nvPr>
            <p:ph type="title"/>
          </p:nvPr>
        </p:nvSpPr>
        <p:spPr/>
        <p:txBody>
          <a:bodyPr/>
          <a:lstStyle/>
          <a:p>
            <a:r>
              <a:rPr lang="en-US" dirty="0"/>
              <a:t>Cassandra write process</a:t>
            </a:r>
            <a:endParaRPr lang="en-IN" dirty="0"/>
          </a:p>
        </p:txBody>
      </p:sp>
      <p:sp>
        <p:nvSpPr>
          <p:cNvPr id="3" name="Content Placeholder 2">
            <a:extLst>
              <a:ext uri="{FF2B5EF4-FFF2-40B4-BE49-F238E27FC236}">
                <a16:creationId xmlns:a16="http://schemas.microsoft.com/office/drawing/2014/main" id="{8FA7BA8C-ACA2-F8F5-A518-939D659B7E98}"/>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AC3B5CE0-35B3-8B19-4361-163DBFCD9DD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13</a:t>
            </a:fld>
            <a:endParaRPr lang="en-IN"/>
          </a:p>
        </p:txBody>
      </p:sp>
      <p:pic>
        <p:nvPicPr>
          <p:cNvPr id="5" name="Picture 4">
            <a:extLst>
              <a:ext uri="{FF2B5EF4-FFF2-40B4-BE49-F238E27FC236}">
                <a16:creationId xmlns:a16="http://schemas.microsoft.com/office/drawing/2014/main" id="{E02BB52A-D93B-68DC-5EDD-9D9CA33CDB7C}"/>
              </a:ext>
            </a:extLst>
          </p:cNvPr>
          <p:cNvPicPr>
            <a:picLocks noChangeAspect="1"/>
          </p:cNvPicPr>
          <p:nvPr/>
        </p:nvPicPr>
        <p:blipFill>
          <a:blip r:embed="rId2"/>
          <a:stretch>
            <a:fillRect/>
          </a:stretch>
        </p:blipFill>
        <p:spPr>
          <a:xfrm>
            <a:off x="2459329" y="2867738"/>
            <a:ext cx="6881456" cy="2385267"/>
          </a:xfrm>
          <a:prstGeom prst="rect">
            <a:avLst/>
          </a:prstGeom>
        </p:spPr>
      </p:pic>
    </p:spTree>
    <p:extLst>
      <p:ext uri="{BB962C8B-B14F-4D97-AF65-F5344CB8AC3E}">
        <p14:creationId xmlns:p14="http://schemas.microsoft.com/office/powerpoint/2010/main" val="3746787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C02E-BE11-6C00-56ED-29885BC9157B}"/>
              </a:ext>
            </a:extLst>
          </p:cNvPr>
          <p:cNvSpPr>
            <a:spLocks noGrp="1"/>
          </p:cNvSpPr>
          <p:nvPr>
            <p:ph type="title"/>
          </p:nvPr>
        </p:nvSpPr>
        <p:spPr/>
        <p:txBody>
          <a:bodyPr/>
          <a:lstStyle/>
          <a:p>
            <a:r>
              <a:rPr lang="en-US" dirty="0"/>
              <a:t>Cassandra write process</a:t>
            </a:r>
            <a:endParaRPr lang="en-IN" dirty="0"/>
          </a:p>
        </p:txBody>
      </p:sp>
      <p:sp>
        <p:nvSpPr>
          <p:cNvPr id="3" name="Content Placeholder 2">
            <a:extLst>
              <a:ext uri="{FF2B5EF4-FFF2-40B4-BE49-F238E27FC236}">
                <a16:creationId xmlns:a16="http://schemas.microsoft.com/office/drawing/2014/main" id="{0B64CCEF-61D5-748A-93B1-A6E352D88FB5}"/>
              </a:ext>
            </a:extLst>
          </p:cNvPr>
          <p:cNvSpPr>
            <a:spLocks noGrp="1"/>
          </p:cNvSpPr>
          <p:nvPr>
            <p:ph idx="1"/>
          </p:nvPr>
        </p:nvSpPr>
        <p:spPr/>
        <p:txBody>
          <a:bodyPr>
            <a:normAutofit fontScale="92500" lnSpcReduction="10000"/>
          </a:bodyPr>
          <a:lstStyle/>
          <a:p>
            <a:pPr algn="l">
              <a:buFont typeface="+mj-lt"/>
              <a:buAutoNum type="arabicPeriod"/>
            </a:pPr>
            <a:r>
              <a:rPr lang="en-US" sz="2800" dirty="0"/>
              <a:t>Data is written to a </a:t>
            </a:r>
            <a:r>
              <a:rPr lang="en-US" sz="2800" dirty="0" err="1"/>
              <a:t>commitlog</a:t>
            </a:r>
            <a:r>
              <a:rPr lang="en-US" sz="2800" dirty="0"/>
              <a:t> on disk.</a:t>
            </a:r>
          </a:p>
          <a:p>
            <a:pPr algn="l">
              <a:buFont typeface="+mj-lt"/>
              <a:buAutoNum type="arabicPeriod"/>
            </a:pPr>
            <a:r>
              <a:rPr lang="en-US" sz="2800" dirty="0"/>
              <a:t>The data is sent to a responsible node based on the hash value.</a:t>
            </a:r>
          </a:p>
          <a:p>
            <a:pPr algn="l">
              <a:buFont typeface="+mj-lt"/>
              <a:buAutoNum type="arabicPeriod"/>
            </a:pPr>
            <a:r>
              <a:rPr lang="en-US" sz="2800" dirty="0"/>
              <a:t>Nodes write data to an in-memory table called </a:t>
            </a:r>
            <a:r>
              <a:rPr lang="en-US" sz="2800" dirty="0" err="1"/>
              <a:t>memtable</a:t>
            </a:r>
            <a:r>
              <a:rPr lang="en-US" sz="2800" dirty="0"/>
              <a:t>.</a:t>
            </a:r>
          </a:p>
          <a:p>
            <a:pPr algn="l">
              <a:buFont typeface="+mj-lt"/>
              <a:buAutoNum type="arabicPeriod"/>
            </a:pPr>
            <a:r>
              <a:rPr lang="en-US" sz="2800" dirty="0"/>
              <a:t>From the </a:t>
            </a:r>
            <a:r>
              <a:rPr lang="en-US" sz="2800" dirty="0" err="1"/>
              <a:t>memtable</a:t>
            </a:r>
            <a:r>
              <a:rPr lang="en-US" sz="2800" dirty="0"/>
              <a:t>, data is written to an </a:t>
            </a:r>
            <a:r>
              <a:rPr lang="en-US" sz="2800" dirty="0" err="1"/>
              <a:t>sstable</a:t>
            </a:r>
            <a:r>
              <a:rPr lang="en-US" sz="2800" dirty="0"/>
              <a:t> in memory. </a:t>
            </a:r>
            <a:r>
              <a:rPr lang="en-US" sz="2800" dirty="0" err="1"/>
              <a:t>Sstable</a:t>
            </a:r>
            <a:r>
              <a:rPr lang="en-US" sz="2800" dirty="0"/>
              <a:t> stands for Sorted String table. This has a consolidated data of all the updates to the table.</a:t>
            </a:r>
          </a:p>
          <a:p>
            <a:pPr algn="l">
              <a:buFont typeface="+mj-lt"/>
              <a:buAutoNum type="arabicPeriod"/>
            </a:pPr>
            <a:r>
              <a:rPr lang="en-US" sz="2800" dirty="0"/>
              <a:t>From the </a:t>
            </a:r>
            <a:r>
              <a:rPr lang="en-US" sz="2800" dirty="0" err="1"/>
              <a:t>sstable</a:t>
            </a:r>
            <a:r>
              <a:rPr lang="en-US" sz="2800" dirty="0"/>
              <a:t>, data is updated to the actual table.</a:t>
            </a:r>
          </a:p>
          <a:p>
            <a:pPr algn="l">
              <a:buFont typeface="+mj-lt"/>
              <a:buAutoNum type="arabicPeriod"/>
            </a:pPr>
            <a:r>
              <a:rPr lang="en-US" sz="2800" dirty="0"/>
              <a:t>If the responsible node is down, data will be written to another node identified as </a:t>
            </a:r>
            <a:r>
              <a:rPr lang="en-US" sz="2800" dirty="0" err="1"/>
              <a:t>tempnode</a:t>
            </a:r>
            <a:r>
              <a:rPr lang="en-US" sz="2800" dirty="0"/>
              <a:t>. The </a:t>
            </a:r>
            <a:r>
              <a:rPr lang="en-US" sz="2800" dirty="0" err="1"/>
              <a:t>tempnode</a:t>
            </a:r>
            <a:r>
              <a:rPr lang="en-US" sz="2800" dirty="0"/>
              <a:t> will hold the data temporarily till the responsible node comes alive.</a:t>
            </a:r>
          </a:p>
        </p:txBody>
      </p:sp>
      <p:sp>
        <p:nvSpPr>
          <p:cNvPr id="4" name="Slide Number Placeholder 3">
            <a:extLst>
              <a:ext uri="{FF2B5EF4-FFF2-40B4-BE49-F238E27FC236}">
                <a16:creationId xmlns:a16="http://schemas.microsoft.com/office/drawing/2014/main" id="{14D927DB-3308-98BE-4480-CC0987FFE7A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14</a:t>
            </a:fld>
            <a:endParaRPr lang="en-IN"/>
          </a:p>
        </p:txBody>
      </p:sp>
    </p:spTree>
    <p:extLst>
      <p:ext uri="{BB962C8B-B14F-4D97-AF65-F5344CB8AC3E}">
        <p14:creationId xmlns:p14="http://schemas.microsoft.com/office/powerpoint/2010/main" val="2960223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2CBF9-996F-6374-E774-A512DEC9FDA1}"/>
              </a:ext>
            </a:extLst>
          </p:cNvPr>
          <p:cNvSpPr>
            <a:spLocks noGrp="1"/>
          </p:cNvSpPr>
          <p:nvPr>
            <p:ph type="title"/>
          </p:nvPr>
        </p:nvSpPr>
        <p:spPr/>
        <p:txBody>
          <a:bodyPr/>
          <a:lstStyle/>
          <a:p>
            <a:r>
              <a:rPr lang="en-US" dirty="0"/>
              <a:t>Cassandra read process</a:t>
            </a:r>
            <a:endParaRPr lang="en-IN" dirty="0"/>
          </a:p>
        </p:txBody>
      </p:sp>
      <p:sp>
        <p:nvSpPr>
          <p:cNvPr id="3" name="Content Placeholder 2">
            <a:extLst>
              <a:ext uri="{FF2B5EF4-FFF2-40B4-BE49-F238E27FC236}">
                <a16:creationId xmlns:a16="http://schemas.microsoft.com/office/drawing/2014/main" id="{DC35DA07-2C74-5A07-CB82-8F2AEB306DE3}"/>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76511D4B-ECC8-4FDE-786C-6CEB46B7550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15</a:t>
            </a:fld>
            <a:endParaRPr lang="en-IN"/>
          </a:p>
        </p:txBody>
      </p:sp>
      <p:pic>
        <p:nvPicPr>
          <p:cNvPr id="5" name="Picture 4">
            <a:extLst>
              <a:ext uri="{FF2B5EF4-FFF2-40B4-BE49-F238E27FC236}">
                <a16:creationId xmlns:a16="http://schemas.microsoft.com/office/drawing/2014/main" id="{C86F1132-7602-B1B3-F75C-DFBFC7F02016}"/>
              </a:ext>
            </a:extLst>
          </p:cNvPr>
          <p:cNvPicPr>
            <a:picLocks noChangeAspect="1"/>
          </p:cNvPicPr>
          <p:nvPr/>
        </p:nvPicPr>
        <p:blipFill>
          <a:blip r:embed="rId3"/>
          <a:stretch>
            <a:fillRect/>
          </a:stretch>
        </p:blipFill>
        <p:spPr>
          <a:xfrm>
            <a:off x="3633450" y="2195731"/>
            <a:ext cx="4663844" cy="4077053"/>
          </a:xfrm>
          <a:prstGeom prst="rect">
            <a:avLst/>
          </a:prstGeom>
        </p:spPr>
      </p:pic>
    </p:spTree>
    <p:extLst>
      <p:ext uri="{BB962C8B-B14F-4D97-AF65-F5344CB8AC3E}">
        <p14:creationId xmlns:p14="http://schemas.microsoft.com/office/powerpoint/2010/main" val="3462913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19CD4-7956-3B0A-DC9A-7E66E99602C8}"/>
              </a:ext>
            </a:extLst>
          </p:cNvPr>
          <p:cNvSpPr>
            <a:spLocks noGrp="1"/>
          </p:cNvSpPr>
          <p:nvPr>
            <p:ph type="title"/>
          </p:nvPr>
        </p:nvSpPr>
        <p:spPr/>
        <p:txBody>
          <a:bodyPr/>
          <a:lstStyle/>
          <a:p>
            <a:r>
              <a:rPr lang="en-US" dirty="0"/>
              <a:t>Cassandra read process</a:t>
            </a:r>
            <a:endParaRPr lang="en-IN" dirty="0"/>
          </a:p>
        </p:txBody>
      </p:sp>
      <p:sp>
        <p:nvSpPr>
          <p:cNvPr id="3" name="Content Placeholder 2">
            <a:extLst>
              <a:ext uri="{FF2B5EF4-FFF2-40B4-BE49-F238E27FC236}">
                <a16:creationId xmlns:a16="http://schemas.microsoft.com/office/drawing/2014/main" id="{436B5C44-B50A-81B9-DA25-E9B6C93E5ACF}"/>
              </a:ext>
            </a:extLst>
          </p:cNvPr>
          <p:cNvSpPr>
            <a:spLocks noGrp="1"/>
          </p:cNvSpPr>
          <p:nvPr>
            <p:ph idx="1"/>
          </p:nvPr>
        </p:nvSpPr>
        <p:spPr/>
        <p:txBody>
          <a:bodyPr>
            <a:normAutofit/>
          </a:bodyPr>
          <a:lstStyle/>
          <a:p>
            <a:pPr algn="l">
              <a:buFont typeface="Arial" panose="020B0604020202020204" pitchFamily="34" charset="0"/>
              <a:buChar char="•"/>
            </a:pPr>
            <a:r>
              <a:rPr lang="en-US" sz="2600" dirty="0"/>
              <a:t>Data on the same node is given first preference and is considered data local.</a:t>
            </a:r>
          </a:p>
          <a:p>
            <a:pPr algn="l">
              <a:buFont typeface="Arial" panose="020B0604020202020204" pitchFamily="34" charset="0"/>
              <a:buChar char="•"/>
            </a:pPr>
            <a:r>
              <a:rPr lang="en-US" sz="2600" dirty="0"/>
              <a:t>Data on the same rack is given second preference and is considered rack local.</a:t>
            </a:r>
          </a:p>
          <a:p>
            <a:pPr algn="l">
              <a:buFont typeface="Arial" panose="020B0604020202020204" pitchFamily="34" charset="0"/>
              <a:buChar char="•"/>
            </a:pPr>
            <a:r>
              <a:rPr lang="en-US" sz="2600" dirty="0"/>
              <a:t>Data on the same data center is given third preference and is considered data center local.</a:t>
            </a:r>
          </a:p>
          <a:p>
            <a:pPr algn="l">
              <a:buFont typeface="Arial" panose="020B0604020202020204" pitchFamily="34" charset="0"/>
              <a:buChar char="•"/>
            </a:pPr>
            <a:r>
              <a:rPr lang="en-US" sz="2600" dirty="0"/>
              <a:t>Data in a different data center is given the least preference.</a:t>
            </a:r>
          </a:p>
          <a:p>
            <a:pPr algn="l"/>
            <a:r>
              <a:rPr lang="en-US" sz="2600" dirty="0"/>
              <a:t>Data in the </a:t>
            </a:r>
            <a:r>
              <a:rPr lang="en-US" sz="2600" dirty="0" err="1"/>
              <a:t>memtable</a:t>
            </a:r>
            <a:r>
              <a:rPr lang="en-US" sz="2600" dirty="0"/>
              <a:t> and </a:t>
            </a:r>
            <a:r>
              <a:rPr lang="en-US" sz="2600" dirty="0" err="1"/>
              <a:t>sstable</a:t>
            </a:r>
            <a:r>
              <a:rPr lang="en-US" sz="2600" dirty="0"/>
              <a:t> is checked first so that the data can be retrieved faster if it is already in memory. </a:t>
            </a:r>
          </a:p>
          <a:p>
            <a:endParaRPr lang="en-IN" sz="2400" dirty="0"/>
          </a:p>
        </p:txBody>
      </p:sp>
      <p:sp>
        <p:nvSpPr>
          <p:cNvPr id="4" name="Slide Number Placeholder 3">
            <a:extLst>
              <a:ext uri="{FF2B5EF4-FFF2-40B4-BE49-F238E27FC236}">
                <a16:creationId xmlns:a16="http://schemas.microsoft.com/office/drawing/2014/main" id="{6E7E043A-AF1C-4B05-7E41-B8E6993AE8E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16</a:t>
            </a:fld>
            <a:endParaRPr lang="en-IN"/>
          </a:p>
        </p:txBody>
      </p:sp>
    </p:spTree>
    <p:extLst>
      <p:ext uri="{BB962C8B-B14F-4D97-AF65-F5344CB8AC3E}">
        <p14:creationId xmlns:p14="http://schemas.microsoft.com/office/powerpoint/2010/main" val="3466971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23AB4-4543-DE93-7C87-838D4E6C1E82}"/>
              </a:ext>
            </a:extLst>
          </p:cNvPr>
          <p:cNvSpPr>
            <a:spLocks noGrp="1"/>
          </p:cNvSpPr>
          <p:nvPr>
            <p:ph type="title"/>
          </p:nvPr>
        </p:nvSpPr>
        <p:spPr/>
        <p:txBody>
          <a:bodyPr/>
          <a:lstStyle/>
          <a:p>
            <a:r>
              <a:rPr lang="en-US" dirty="0"/>
              <a:t>Data partitions</a:t>
            </a:r>
            <a:endParaRPr lang="en-IN" dirty="0"/>
          </a:p>
        </p:txBody>
      </p:sp>
      <p:sp>
        <p:nvSpPr>
          <p:cNvPr id="3" name="Content Placeholder 2">
            <a:extLst>
              <a:ext uri="{FF2B5EF4-FFF2-40B4-BE49-F238E27FC236}">
                <a16:creationId xmlns:a16="http://schemas.microsoft.com/office/drawing/2014/main" id="{55A131EF-EBF5-9BCC-0A79-C0B36605275B}"/>
              </a:ext>
            </a:extLst>
          </p:cNvPr>
          <p:cNvSpPr>
            <a:spLocks noGrp="1"/>
          </p:cNvSpPr>
          <p:nvPr>
            <p:ph idx="1"/>
          </p:nvPr>
        </p:nvSpPr>
        <p:spPr/>
        <p:txBody>
          <a:bodyPr>
            <a:normAutofit/>
          </a:bodyPr>
          <a:lstStyle/>
          <a:p>
            <a:pPr algn="l"/>
            <a:r>
              <a:rPr lang="en-US" sz="2600" dirty="0"/>
              <a:t>Cassandra performs transparent distribution of data by horizontally partitioning the data in the following manner:</a:t>
            </a:r>
          </a:p>
          <a:p>
            <a:pPr algn="l">
              <a:buFont typeface="Arial" panose="020B0604020202020204" pitchFamily="34" charset="0"/>
              <a:buChar char="•"/>
            </a:pPr>
            <a:r>
              <a:rPr lang="en-US" sz="2600" dirty="0"/>
              <a:t>A hash value is calculated based on the primary key of the data.</a:t>
            </a:r>
          </a:p>
          <a:p>
            <a:pPr algn="l">
              <a:buFont typeface="Arial" panose="020B0604020202020204" pitchFamily="34" charset="0"/>
              <a:buChar char="•"/>
            </a:pPr>
            <a:r>
              <a:rPr lang="en-US" sz="2600" dirty="0"/>
              <a:t>The hash value of the key is mapped to a node in the cluster</a:t>
            </a:r>
          </a:p>
          <a:p>
            <a:pPr algn="l">
              <a:buFont typeface="Arial" panose="020B0604020202020204" pitchFamily="34" charset="0"/>
              <a:buChar char="•"/>
            </a:pPr>
            <a:r>
              <a:rPr lang="en-US" sz="2600" dirty="0"/>
              <a:t>The first copy of the data is stored on that node.</a:t>
            </a:r>
          </a:p>
          <a:p>
            <a:pPr algn="l">
              <a:buFont typeface="Arial" panose="020B0604020202020204" pitchFamily="34" charset="0"/>
              <a:buChar char="•"/>
            </a:pPr>
            <a:r>
              <a:rPr lang="en-US" sz="2600" dirty="0"/>
              <a:t>The distribution is transparent as you can both calculate the hash value and determine where a particular row will be stored.</a:t>
            </a:r>
          </a:p>
          <a:p>
            <a:endParaRPr lang="en-IN" sz="2800" dirty="0"/>
          </a:p>
        </p:txBody>
      </p:sp>
      <p:sp>
        <p:nvSpPr>
          <p:cNvPr id="4" name="Slide Number Placeholder 3">
            <a:extLst>
              <a:ext uri="{FF2B5EF4-FFF2-40B4-BE49-F238E27FC236}">
                <a16:creationId xmlns:a16="http://schemas.microsoft.com/office/drawing/2014/main" id="{DB9EAA8E-6A7C-3E82-90AD-98CC457ED34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17</a:t>
            </a:fld>
            <a:endParaRPr lang="en-IN"/>
          </a:p>
        </p:txBody>
      </p:sp>
    </p:spTree>
    <p:extLst>
      <p:ext uri="{BB962C8B-B14F-4D97-AF65-F5344CB8AC3E}">
        <p14:creationId xmlns:p14="http://schemas.microsoft.com/office/powerpoint/2010/main" val="380611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C82AD-AD10-CC0D-AB5C-41A28E3F7789}"/>
              </a:ext>
            </a:extLst>
          </p:cNvPr>
          <p:cNvSpPr>
            <a:spLocks noGrp="1"/>
          </p:cNvSpPr>
          <p:nvPr>
            <p:ph type="title"/>
          </p:nvPr>
        </p:nvSpPr>
        <p:spPr/>
        <p:txBody>
          <a:bodyPr/>
          <a:lstStyle/>
          <a:p>
            <a:r>
              <a:rPr lang="en-US" dirty="0"/>
              <a:t>Data partitions</a:t>
            </a:r>
            <a:endParaRPr lang="en-IN" dirty="0"/>
          </a:p>
        </p:txBody>
      </p:sp>
      <p:sp>
        <p:nvSpPr>
          <p:cNvPr id="3" name="Content Placeholder 2">
            <a:extLst>
              <a:ext uri="{FF2B5EF4-FFF2-40B4-BE49-F238E27FC236}">
                <a16:creationId xmlns:a16="http://schemas.microsoft.com/office/drawing/2014/main" id="{D2518FBC-F50D-E77E-99E0-174D41DAE64A}"/>
              </a:ext>
            </a:extLst>
          </p:cNvPr>
          <p:cNvSpPr>
            <a:spLocks noGrp="1"/>
          </p:cNvSpPr>
          <p:nvPr>
            <p:ph idx="1"/>
          </p:nvPr>
        </p:nvSpPr>
        <p:spPr/>
        <p:txBody>
          <a:bodyPr/>
          <a:lstStyle/>
          <a:p>
            <a:pPr algn="l"/>
            <a:r>
              <a:rPr lang="en-US" sz="2600" dirty="0"/>
              <a:t>The following diagram depicts a four node cluster with token values of 0, 25, 50 and 75.</a:t>
            </a:r>
          </a:p>
          <a:p>
            <a:pPr marL="0" indent="0">
              <a:buNone/>
            </a:pPr>
            <a:endParaRPr lang="en-IN" dirty="0"/>
          </a:p>
        </p:txBody>
      </p:sp>
      <p:sp>
        <p:nvSpPr>
          <p:cNvPr id="4" name="Slide Number Placeholder 3">
            <a:extLst>
              <a:ext uri="{FF2B5EF4-FFF2-40B4-BE49-F238E27FC236}">
                <a16:creationId xmlns:a16="http://schemas.microsoft.com/office/drawing/2014/main" id="{ADEE027B-9F89-29CA-D5BA-BB7ED8250BC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18</a:t>
            </a:fld>
            <a:endParaRPr lang="en-IN"/>
          </a:p>
        </p:txBody>
      </p:sp>
      <p:pic>
        <p:nvPicPr>
          <p:cNvPr id="5" name="Picture 4">
            <a:extLst>
              <a:ext uri="{FF2B5EF4-FFF2-40B4-BE49-F238E27FC236}">
                <a16:creationId xmlns:a16="http://schemas.microsoft.com/office/drawing/2014/main" id="{B424E3B0-46BF-E579-ECC2-CCBED3835846}"/>
              </a:ext>
            </a:extLst>
          </p:cNvPr>
          <p:cNvPicPr>
            <a:picLocks noChangeAspect="1"/>
          </p:cNvPicPr>
          <p:nvPr/>
        </p:nvPicPr>
        <p:blipFill>
          <a:blip r:embed="rId3"/>
          <a:stretch>
            <a:fillRect/>
          </a:stretch>
        </p:blipFill>
        <p:spPr>
          <a:xfrm>
            <a:off x="3581400" y="2812679"/>
            <a:ext cx="4435551" cy="3560689"/>
          </a:xfrm>
          <a:prstGeom prst="rect">
            <a:avLst/>
          </a:prstGeom>
        </p:spPr>
      </p:pic>
    </p:spTree>
    <p:extLst>
      <p:ext uri="{BB962C8B-B14F-4D97-AF65-F5344CB8AC3E}">
        <p14:creationId xmlns:p14="http://schemas.microsoft.com/office/powerpoint/2010/main" val="140166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0FB00-71FE-9ED7-9B4E-72AC69124A6B}"/>
              </a:ext>
            </a:extLst>
          </p:cNvPr>
          <p:cNvSpPr>
            <a:spLocks noGrp="1"/>
          </p:cNvSpPr>
          <p:nvPr>
            <p:ph type="title"/>
          </p:nvPr>
        </p:nvSpPr>
        <p:spPr/>
        <p:txBody>
          <a:bodyPr/>
          <a:lstStyle/>
          <a:p>
            <a:r>
              <a:rPr lang="en-US" dirty="0"/>
              <a:t>Gossip protocol</a:t>
            </a:r>
            <a:endParaRPr lang="en-IN" dirty="0"/>
          </a:p>
        </p:txBody>
      </p:sp>
      <p:sp>
        <p:nvSpPr>
          <p:cNvPr id="3" name="Content Placeholder 2">
            <a:extLst>
              <a:ext uri="{FF2B5EF4-FFF2-40B4-BE49-F238E27FC236}">
                <a16:creationId xmlns:a16="http://schemas.microsoft.com/office/drawing/2014/main" id="{FE50B237-BAD5-24DE-2A6A-AC4D4282BB94}"/>
              </a:ext>
            </a:extLst>
          </p:cNvPr>
          <p:cNvSpPr>
            <a:spLocks noGrp="1"/>
          </p:cNvSpPr>
          <p:nvPr>
            <p:ph idx="1"/>
          </p:nvPr>
        </p:nvSpPr>
        <p:spPr/>
        <p:txBody>
          <a:bodyPr>
            <a:normAutofit/>
          </a:bodyPr>
          <a:lstStyle/>
          <a:p>
            <a:r>
              <a:rPr lang="en-US" dirty="0"/>
              <a:t>Cassandra uses a gossip protocol to communicate with nodes in a cluster. </a:t>
            </a:r>
          </a:p>
          <a:p>
            <a:r>
              <a:rPr lang="en-US" dirty="0"/>
              <a:t>It is an inter-node communication mechanism similar to the heartbeat protocol in Hadoop.</a:t>
            </a:r>
          </a:p>
          <a:p>
            <a:r>
              <a:rPr lang="en-US" dirty="0"/>
              <a:t>The gossip process runs periodically on each node and exchanges state information with three other nodes in the cluster.</a:t>
            </a:r>
          </a:p>
          <a:p>
            <a:r>
              <a:rPr lang="en-US" dirty="0"/>
              <a:t>Eventually, information is propagated </a:t>
            </a:r>
          </a:p>
          <a:p>
            <a:pPr marL="0" indent="0">
              <a:buNone/>
            </a:pPr>
            <a:r>
              <a:rPr lang="en-US" dirty="0"/>
              <a:t>   to all cluster nodes.</a:t>
            </a:r>
            <a:endParaRPr lang="en-IN" dirty="0"/>
          </a:p>
        </p:txBody>
      </p:sp>
      <p:sp>
        <p:nvSpPr>
          <p:cNvPr id="4" name="Slide Number Placeholder 3">
            <a:extLst>
              <a:ext uri="{FF2B5EF4-FFF2-40B4-BE49-F238E27FC236}">
                <a16:creationId xmlns:a16="http://schemas.microsoft.com/office/drawing/2014/main" id="{98D83DB5-1AC1-1DD6-BEE0-E5086E8A7F2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19</a:t>
            </a:fld>
            <a:endParaRPr lang="en-IN"/>
          </a:p>
        </p:txBody>
      </p:sp>
      <p:pic>
        <p:nvPicPr>
          <p:cNvPr id="5" name="Picture 4">
            <a:extLst>
              <a:ext uri="{FF2B5EF4-FFF2-40B4-BE49-F238E27FC236}">
                <a16:creationId xmlns:a16="http://schemas.microsoft.com/office/drawing/2014/main" id="{B1A49608-9867-BB6D-851B-F9472E375EBF}"/>
              </a:ext>
            </a:extLst>
          </p:cNvPr>
          <p:cNvPicPr>
            <a:picLocks noChangeAspect="1"/>
          </p:cNvPicPr>
          <p:nvPr/>
        </p:nvPicPr>
        <p:blipFill>
          <a:blip r:embed="rId3"/>
          <a:stretch>
            <a:fillRect/>
          </a:stretch>
        </p:blipFill>
        <p:spPr>
          <a:xfrm>
            <a:off x="6574240" y="3962149"/>
            <a:ext cx="4290432" cy="2895851"/>
          </a:xfrm>
          <a:prstGeom prst="rect">
            <a:avLst/>
          </a:prstGeom>
        </p:spPr>
      </p:pic>
    </p:spTree>
    <p:extLst>
      <p:ext uri="{BB962C8B-B14F-4D97-AF65-F5344CB8AC3E}">
        <p14:creationId xmlns:p14="http://schemas.microsoft.com/office/powerpoint/2010/main" val="2984021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BFE36-B88B-94D7-2E4D-F4E99615F31B}"/>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16D05B12-15F3-CC8F-E91B-ACB2077549AE}"/>
              </a:ext>
            </a:extLst>
          </p:cNvPr>
          <p:cNvSpPr>
            <a:spLocks noGrp="1"/>
          </p:cNvSpPr>
          <p:nvPr>
            <p:ph idx="1"/>
          </p:nvPr>
        </p:nvSpPr>
        <p:spPr/>
        <p:txBody>
          <a:bodyPr/>
          <a:lstStyle/>
          <a:p>
            <a:r>
              <a:rPr lang="en-IN" dirty="0"/>
              <a:t>NOSQL Storage Architecture</a:t>
            </a:r>
            <a:endParaRPr lang="en-US" dirty="0"/>
          </a:p>
          <a:p>
            <a:r>
              <a:rPr lang="en-IN" dirty="0"/>
              <a:t>Performing CRUD operations </a:t>
            </a:r>
          </a:p>
          <a:p>
            <a:r>
              <a:rPr lang="en-IN" dirty="0"/>
              <a:t>Querying NoSQL stores</a:t>
            </a:r>
          </a:p>
          <a:p>
            <a:r>
              <a:rPr lang="en-IN" dirty="0"/>
              <a:t>Modifying and Managing NOSQL Data stores</a:t>
            </a:r>
          </a:p>
          <a:p>
            <a:r>
              <a:rPr lang="en-IN" dirty="0"/>
              <a:t>Indexing and ordering datasets</a:t>
            </a:r>
          </a:p>
        </p:txBody>
      </p:sp>
      <p:sp>
        <p:nvSpPr>
          <p:cNvPr id="4" name="Slide Number Placeholder 3">
            <a:extLst>
              <a:ext uri="{FF2B5EF4-FFF2-40B4-BE49-F238E27FC236}">
                <a16:creationId xmlns:a16="http://schemas.microsoft.com/office/drawing/2014/main" id="{F22D5174-3288-38C1-D1C6-B326A06F67C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2</a:t>
            </a:fld>
            <a:endParaRPr lang="en-IN"/>
          </a:p>
        </p:txBody>
      </p:sp>
    </p:spTree>
    <p:extLst>
      <p:ext uri="{BB962C8B-B14F-4D97-AF65-F5344CB8AC3E}">
        <p14:creationId xmlns:p14="http://schemas.microsoft.com/office/powerpoint/2010/main" val="2594104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FF11E-3B98-FEE1-B3CB-6B64E139F34E}"/>
              </a:ext>
            </a:extLst>
          </p:cNvPr>
          <p:cNvSpPr>
            <a:spLocks noGrp="1"/>
          </p:cNvSpPr>
          <p:nvPr>
            <p:ph type="title"/>
          </p:nvPr>
        </p:nvSpPr>
        <p:spPr/>
        <p:txBody>
          <a:bodyPr/>
          <a:lstStyle/>
          <a:p>
            <a:r>
              <a:rPr lang="en-US" dirty="0" err="1"/>
              <a:t>Mongodb</a:t>
            </a:r>
            <a:r>
              <a:rPr lang="en-US" dirty="0"/>
              <a:t> architecture</a:t>
            </a:r>
            <a:endParaRPr lang="en-IN" dirty="0"/>
          </a:p>
        </p:txBody>
      </p:sp>
      <p:sp>
        <p:nvSpPr>
          <p:cNvPr id="3" name="Content Placeholder 2">
            <a:extLst>
              <a:ext uri="{FF2B5EF4-FFF2-40B4-BE49-F238E27FC236}">
                <a16:creationId xmlns:a16="http://schemas.microsoft.com/office/drawing/2014/main" id="{EC5B7D27-860C-AF1F-AD99-2757FB80300C}"/>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69AF02BC-13D1-F255-0B73-D7F98618E57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20</a:t>
            </a:fld>
            <a:endParaRPr lang="en-IN"/>
          </a:p>
        </p:txBody>
      </p:sp>
      <p:pic>
        <p:nvPicPr>
          <p:cNvPr id="5" name="Picture 4">
            <a:extLst>
              <a:ext uri="{FF2B5EF4-FFF2-40B4-BE49-F238E27FC236}">
                <a16:creationId xmlns:a16="http://schemas.microsoft.com/office/drawing/2014/main" id="{381F150F-D173-E736-00D7-4871AEB233DC}"/>
              </a:ext>
            </a:extLst>
          </p:cNvPr>
          <p:cNvPicPr>
            <a:picLocks noChangeAspect="1"/>
          </p:cNvPicPr>
          <p:nvPr/>
        </p:nvPicPr>
        <p:blipFill>
          <a:blip r:embed="rId3"/>
          <a:stretch>
            <a:fillRect/>
          </a:stretch>
        </p:blipFill>
        <p:spPr>
          <a:xfrm>
            <a:off x="2601927" y="2121408"/>
            <a:ext cx="6988146" cy="3863675"/>
          </a:xfrm>
          <a:prstGeom prst="rect">
            <a:avLst/>
          </a:prstGeom>
        </p:spPr>
      </p:pic>
    </p:spTree>
    <p:extLst>
      <p:ext uri="{BB962C8B-B14F-4D97-AF65-F5344CB8AC3E}">
        <p14:creationId xmlns:p14="http://schemas.microsoft.com/office/powerpoint/2010/main" val="21865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1724-2DFC-9EC4-B9D7-51D8DF090353}"/>
              </a:ext>
            </a:extLst>
          </p:cNvPr>
          <p:cNvSpPr>
            <a:spLocks noGrp="1"/>
          </p:cNvSpPr>
          <p:nvPr>
            <p:ph type="title"/>
          </p:nvPr>
        </p:nvSpPr>
        <p:spPr/>
        <p:txBody>
          <a:bodyPr/>
          <a:lstStyle/>
          <a:p>
            <a:r>
              <a:rPr lang="en-US" dirty="0"/>
              <a:t>Replication in </a:t>
            </a:r>
            <a:r>
              <a:rPr lang="en-US" dirty="0" err="1"/>
              <a:t>mongodb</a:t>
            </a:r>
            <a:endParaRPr lang="en-IN" dirty="0"/>
          </a:p>
        </p:txBody>
      </p:sp>
      <p:sp>
        <p:nvSpPr>
          <p:cNvPr id="3" name="Content Placeholder 2">
            <a:extLst>
              <a:ext uri="{FF2B5EF4-FFF2-40B4-BE49-F238E27FC236}">
                <a16:creationId xmlns:a16="http://schemas.microsoft.com/office/drawing/2014/main" id="{F4C0D959-BA37-02B2-2A55-131967B64A43}"/>
              </a:ext>
            </a:extLst>
          </p:cNvPr>
          <p:cNvSpPr>
            <a:spLocks noGrp="1"/>
          </p:cNvSpPr>
          <p:nvPr>
            <p:ph idx="1"/>
          </p:nvPr>
        </p:nvSpPr>
        <p:spPr/>
        <p:txBody>
          <a:bodyPr/>
          <a:lstStyle/>
          <a:p>
            <a:r>
              <a:rPr lang="en-US" dirty="0"/>
              <a:t>MongoDB achieves replication using the concept replica sets</a:t>
            </a:r>
            <a:r>
              <a:rPr lang="en-IN" dirty="0"/>
              <a:t>.</a:t>
            </a:r>
          </a:p>
          <a:p>
            <a:r>
              <a:rPr lang="en-US" dirty="0"/>
              <a:t>A replica set is a group of </a:t>
            </a:r>
            <a:r>
              <a:rPr lang="en-US" dirty="0" err="1"/>
              <a:t>mongod</a:t>
            </a:r>
            <a:r>
              <a:rPr lang="en-US" dirty="0"/>
              <a:t> instances that host the same data set. </a:t>
            </a:r>
          </a:p>
          <a:p>
            <a:r>
              <a:rPr lang="en-US" dirty="0"/>
              <a:t>One of the nodes is selected as the primary or main node. </a:t>
            </a:r>
          </a:p>
          <a:p>
            <a:r>
              <a:rPr lang="en-US" dirty="0"/>
              <a:t>The primary node receives all the operations from the user and the secondaries are updated from the primary one by using the same operation to maintain consistency. </a:t>
            </a:r>
          </a:p>
          <a:p>
            <a:r>
              <a:rPr lang="en-US" dirty="0"/>
              <a:t>If the primary node goes down, one of the secondary nodes is selected as the primary node and the operations are carried forward.</a:t>
            </a:r>
          </a:p>
          <a:p>
            <a:r>
              <a:rPr lang="en-US" dirty="0"/>
              <a:t>When the fallen node recovers, it joins the cluster as the secondary nodes. </a:t>
            </a:r>
          </a:p>
          <a:p>
            <a:r>
              <a:rPr lang="en-US" dirty="0"/>
              <a:t>We can control our cluster of mongo instances using Mongo Atlas.</a:t>
            </a:r>
          </a:p>
        </p:txBody>
      </p:sp>
      <p:sp>
        <p:nvSpPr>
          <p:cNvPr id="4" name="Slide Number Placeholder 3">
            <a:extLst>
              <a:ext uri="{FF2B5EF4-FFF2-40B4-BE49-F238E27FC236}">
                <a16:creationId xmlns:a16="http://schemas.microsoft.com/office/drawing/2014/main" id="{51EA4CDF-3307-BD55-6799-1D130009F05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21</a:t>
            </a:fld>
            <a:endParaRPr lang="en-IN"/>
          </a:p>
        </p:txBody>
      </p:sp>
    </p:spTree>
    <p:extLst>
      <p:ext uri="{BB962C8B-B14F-4D97-AF65-F5344CB8AC3E}">
        <p14:creationId xmlns:p14="http://schemas.microsoft.com/office/powerpoint/2010/main" val="2778958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032E5-8287-5E6B-144F-6E60AADDFEB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9384F69-1188-01B7-BA9B-65169159E596}"/>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6DF8C848-732C-5C46-CE7D-7593596F995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22</a:t>
            </a:fld>
            <a:endParaRPr lang="en-IN"/>
          </a:p>
        </p:txBody>
      </p:sp>
      <p:pic>
        <p:nvPicPr>
          <p:cNvPr id="5" name="Picture 4">
            <a:extLst>
              <a:ext uri="{FF2B5EF4-FFF2-40B4-BE49-F238E27FC236}">
                <a16:creationId xmlns:a16="http://schemas.microsoft.com/office/drawing/2014/main" id="{DF8011E2-EFC8-AAE4-D1F8-F2B1C7065813}"/>
              </a:ext>
            </a:extLst>
          </p:cNvPr>
          <p:cNvPicPr>
            <a:picLocks noChangeAspect="1"/>
          </p:cNvPicPr>
          <p:nvPr/>
        </p:nvPicPr>
        <p:blipFill>
          <a:blip r:embed="rId3"/>
          <a:stretch>
            <a:fillRect/>
          </a:stretch>
        </p:blipFill>
        <p:spPr>
          <a:xfrm>
            <a:off x="2190996" y="2072285"/>
            <a:ext cx="6873836" cy="4099915"/>
          </a:xfrm>
          <a:prstGeom prst="rect">
            <a:avLst/>
          </a:prstGeom>
        </p:spPr>
      </p:pic>
    </p:spTree>
    <p:extLst>
      <p:ext uri="{BB962C8B-B14F-4D97-AF65-F5344CB8AC3E}">
        <p14:creationId xmlns:p14="http://schemas.microsoft.com/office/powerpoint/2010/main" val="1621180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7802E-3616-D54C-BD8B-3D42349417D1}"/>
              </a:ext>
            </a:extLst>
          </p:cNvPr>
          <p:cNvSpPr>
            <a:spLocks noGrp="1"/>
          </p:cNvSpPr>
          <p:nvPr>
            <p:ph type="title"/>
          </p:nvPr>
        </p:nvSpPr>
        <p:spPr/>
        <p:txBody>
          <a:bodyPr/>
          <a:lstStyle/>
          <a:p>
            <a:r>
              <a:rPr lang="en-US" dirty="0" err="1"/>
              <a:t>Sharding</a:t>
            </a:r>
            <a:r>
              <a:rPr lang="en-US" dirty="0"/>
              <a:t> in </a:t>
            </a:r>
            <a:r>
              <a:rPr lang="en-US" dirty="0" err="1"/>
              <a:t>mongodb</a:t>
            </a:r>
            <a:endParaRPr lang="en-IN" dirty="0"/>
          </a:p>
        </p:txBody>
      </p:sp>
      <p:sp>
        <p:nvSpPr>
          <p:cNvPr id="3" name="Content Placeholder 2">
            <a:extLst>
              <a:ext uri="{FF2B5EF4-FFF2-40B4-BE49-F238E27FC236}">
                <a16:creationId xmlns:a16="http://schemas.microsoft.com/office/drawing/2014/main" id="{A2318071-989E-53D6-8024-47394E2B861E}"/>
              </a:ext>
            </a:extLst>
          </p:cNvPr>
          <p:cNvSpPr>
            <a:spLocks noGrp="1"/>
          </p:cNvSpPr>
          <p:nvPr>
            <p:ph idx="1"/>
          </p:nvPr>
        </p:nvSpPr>
        <p:spPr/>
        <p:txBody>
          <a:bodyPr/>
          <a:lstStyle/>
          <a:p>
            <a:r>
              <a:rPr lang="en-US" dirty="0" err="1"/>
              <a:t>Sharding</a:t>
            </a:r>
            <a:r>
              <a:rPr lang="en-US" dirty="0"/>
              <a:t> is used by MongoDB to store data across multiple machines. </a:t>
            </a:r>
          </a:p>
          <a:p>
            <a:r>
              <a:rPr lang="en-US" dirty="0"/>
              <a:t>It uses horizontal scaling to add more machines to distribute data and operation with respect to the growth of load and demand.</a:t>
            </a:r>
          </a:p>
          <a:p>
            <a:r>
              <a:rPr lang="en-US" dirty="0" err="1"/>
              <a:t>Sharding</a:t>
            </a:r>
            <a:r>
              <a:rPr lang="en-US" dirty="0"/>
              <a:t> arrangement in MongoDB has mainly three components:</a:t>
            </a:r>
          </a:p>
          <a:p>
            <a:r>
              <a:rPr lang="en-US" dirty="0"/>
              <a:t>1. </a:t>
            </a:r>
            <a:r>
              <a:rPr lang="en-IN" dirty="0"/>
              <a:t>Shards or replica sets</a:t>
            </a:r>
          </a:p>
          <a:p>
            <a:r>
              <a:rPr lang="en-IN" dirty="0"/>
              <a:t>2. Configuration Servers</a:t>
            </a:r>
          </a:p>
          <a:p>
            <a:r>
              <a:rPr lang="en-IN" dirty="0"/>
              <a:t>3. Query Router</a:t>
            </a:r>
            <a:endParaRPr lang="en-US" dirty="0"/>
          </a:p>
        </p:txBody>
      </p:sp>
      <p:sp>
        <p:nvSpPr>
          <p:cNvPr id="4" name="Slide Number Placeholder 3">
            <a:extLst>
              <a:ext uri="{FF2B5EF4-FFF2-40B4-BE49-F238E27FC236}">
                <a16:creationId xmlns:a16="http://schemas.microsoft.com/office/drawing/2014/main" id="{3408FA2D-DCC8-1134-1A08-77040496E0E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23</a:t>
            </a:fld>
            <a:endParaRPr lang="en-IN"/>
          </a:p>
        </p:txBody>
      </p:sp>
    </p:spTree>
    <p:extLst>
      <p:ext uri="{BB962C8B-B14F-4D97-AF65-F5344CB8AC3E}">
        <p14:creationId xmlns:p14="http://schemas.microsoft.com/office/powerpoint/2010/main" val="3289467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85855-7C6D-5F7F-B758-4B749E361597}"/>
              </a:ext>
            </a:extLst>
          </p:cNvPr>
          <p:cNvSpPr>
            <a:spLocks noGrp="1"/>
          </p:cNvSpPr>
          <p:nvPr>
            <p:ph type="title"/>
          </p:nvPr>
        </p:nvSpPr>
        <p:spPr/>
        <p:txBody>
          <a:bodyPr/>
          <a:lstStyle/>
          <a:p>
            <a:r>
              <a:rPr lang="en-US" dirty="0"/>
              <a:t>Simple </a:t>
            </a:r>
            <a:r>
              <a:rPr lang="en-US" dirty="0" err="1"/>
              <a:t>sharding</a:t>
            </a:r>
            <a:r>
              <a:rPr lang="en-US" dirty="0"/>
              <a:t> setup</a:t>
            </a:r>
            <a:endParaRPr lang="en-IN" dirty="0"/>
          </a:p>
        </p:txBody>
      </p:sp>
      <p:sp>
        <p:nvSpPr>
          <p:cNvPr id="3" name="Content Placeholder 2">
            <a:extLst>
              <a:ext uri="{FF2B5EF4-FFF2-40B4-BE49-F238E27FC236}">
                <a16:creationId xmlns:a16="http://schemas.microsoft.com/office/drawing/2014/main" id="{3B048946-5E12-FE57-C1CB-F10A310A98F1}"/>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D01E2AC1-3455-B591-DD54-D00BE75B559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24</a:t>
            </a:fld>
            <a:endParaRPr lang="en-IN"/>
          </a:p>
        </p:txBody>
      </p:sp>
      <p:pic>
        <p:nvPicPr>
          <p:cNvPr id="6" name="Picture 5">
            <a:extLst>
              <a:ext uri="{FF2B5EF4-FFF2-40B4-BE49-F238E27FC236}">
                <a16:creationId xmlns:a16="http://schemas.microsoft.com/office/drawing/2014/main" id="{19DC4B81-879E-04DA-FB25-05EC34AF233B}"/>
              </a:ext>
            </a:extLst>
          </p:cNvPr>
          <p:cNvPicPr>
            <a:picLocks noChangeAspect="1"/>
          </p:cNvPicPr>
          <p:nvPr/>
        </p:nvPicPr>
        <p:blipFill>
          <a:blip r:embed="rId3"/>
          <a:stretch>
            <a:fillRect/>
          </a:stretch>
        </p:blipFill>
        <p:spPr>
          <a:xfrm>
            <a:off x="3581208" y="2255911"/>
            <a:ext cx="4931421" cy="3953639"/>
          </a:xfrm>
          <a:prstGeom prst="rect">
            <a:avLst/>
          </a:prstGeom>
        </p:spPr>
      </p:pic>
    </p:spTree>
    <p:extLst>
      <p:ext uri="{BB962C8B-B14F-4D97-AF65-F5344CB8AC3E}">
        <p14:creationId xmlns:p14="http://schemas.microsoft.com/office/powerpoint/2010/main" val="3916206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5C0A5-409E-22B7-E351-F370FA4AE9FF}"/>
              </a:ext>
            </a:extLst>
          </p:cNvPr>
          <p:cNvSpPr>
            <a:spLocks noGrp="1"/>
          </p:cNvSpPr>
          <p:nvPr>
            <p:ph type="title"/>
          </p:nvPr>
        </p:nvSpPr>
        <p:spPr/>
        <p:txBody>
          <a:bodyPr/>
          <a:lstStyle/>
          <a:p>
            <a:r>
              <a:rPr lang="en-US" dirty="0"/>
              <a:t>A redundant </a:t>
            </a:r>
            <a:r>
              <a:rPr lang="en-US" dirty="0" err="1"/>
              <a:t>sharding</a:t>
            </a:r>
            <a:r>
              <a:rPr lang="en-US" dirty="0"/>
              <a:t> configuration</a:t>
            </a:r>
            <a:endParaRPr lang="en-IN" dirty="0"/>
          </a:p>
        </p:txBody>
      </p:sp>
      <p:sp>
        <p:nvSpPr>
          <p:cNvPr id="3" name="Content Placeholder 2">
            <a:extLst>
              <a:ext uri="{FF2B5EF4-FFF2-40B4-BE49-F238E27FC236}">
                <a16:creationId xmlns:a16="http://schemas.microsoft.com/office/drawing/2014/main" id="{74F22D43-558D-B5CD-A847-1E190B30D068}"/>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3B097038-D91D-7873-C3E1-37675FE30A5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25</a:t>
            </a:fld>
            <a:endParaRPr lang="en-IN"/>
          </a:p>
        </p:txBody>
      </p:sp>
      <p:pic>
        <p:nvPicPr>
          <p:cNvPr id="5" name="Picture 4">
            <a:extLst>
              <a:ext uri="{FF2B5EF4-FFF2-40B4-BE49-F238E27FC236}">
                <a16:creationId xmlns:a16="http://schemas.microsoft.com/office/drawing/2014/main" id="{FAFF2F72-770F-2409-AEB6-426B5F781EB9}"/>
              </a:ext>
            </a:extLst>
          </p:cNvPr>
          <p:cNvPicPr>
            <a:picLocks noChangeAspect="1"/>
          </p:cNvPicPr>
          <p:nvPr/>
        </p:nvPicPr>
        <p:blipFill>
          <a:blip r:embed="rId2"/>
          <a:stretch>
            <a:fillRect/>
          </a:stretch>
        </p:blipFill>
        <p:spPr>
          <a:xfrm>
            <a:off x="2074018" y="2159490"/>
            <a:ext cx="7516296" cy="4478419"/>
          </a:xfrm>
          <a:prstGeom prst="rect">
            <a:avLst/>
          </a:prstGeom>
        </p:spPr>
      </p:pic>
    </p:spTree>
    <p:extLst>
      <p:ext uri="{BB962C8B-B14F-4D97-AF65-F5344CB8AC3E}">
        <p14:creationId xmlns:p14="http://schemas.microsoft.com/office/powerpoint/2010/main" val="353554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BE668-89DC-C80F-2227-C9D8EDC0C8AE}"/>
              </a:ext>
            </a:extLst>
          </p:cNvPr>
          <p:cNvSpPr>
            <a:spLocks noGrp="1"/>
          </p:cNvSpPr>
          <p:nvPr>
            <p:ph type="title"/>
          </p:nvPr>
        </p:nvSpPr>
        <p:spPr/>
        <p:txBody>
          <a:bodyPr/>
          <a:lstStyle/>
          <a:p>
            <a:r>
              <a:rPr lang="en-US" dirty="0"/>
              <a:t>Redis architecture</a:t>
            </a:r>
            <a:endParaRPr lang="en-IN" dirty="0"/>
          </a:p>
        </p:txBody>
      </p:sp>
      <p:sp>
        <p:nvSpPr>
          <p:cNvPr id="3" name="Content Placeholder 2">
            <a:extLst>
              <a:ext uri="{FF2B5EF4-FFF2-40B4-BE49-F238E27FC236}">
                <a16:creationId xmlns:a16="http://schemas.microsoft.com/office/drawing/2014/main" id="{F35BC15D-617F-10CE-4C14-3ABF33E89897}"/>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00C5E86D-2EC6-86EC-CEC4-1BFDF195A50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26</a:t>
            </a:fld>
            <a:endParaRPr lang="en-IN"/>
          </a:p>
        </p:txBody>
      </p:sp>
      <p:pic>
        <p:nvPicPr>
          <p:cNvPr id="5" name="Picture 4">
            <a:extLst>
              <a:ext uri="{FF2B5EF4-FFF2-40B4-BE49-F238E27FC236}">
                <a16:creationId xmlns:a16="http://schemas.microsoft.com/office/drawing/2014/main" id="{B43E1EEB-2078-7E16-3B42-B44AFA4A1CC0}"/>
              </a:ext>
            </a:extLst>
          </p:cNvPr>
          <p:cNvPicPr>
            <a:picLocks noChangeAspect="1"/>
          </p:cNvPicPr>
          <p:nvPr/>
        </p:nvPicPr>
        <p:blipFill>
          <a:blip r:embed="rId3"/>
          <a:stretch>
            <a:fillRect/>
          </a:stretch>
        </p:blipFill>
        <p:spPr>
          <a:xfrm>
            <a:off x="3748916" y="1719197"/>
            <a:ext cx="4164998" cy="4453003"/>
          </a:xfrm>
          <a:prstGeom prst="rect">
            <a:avLst/>
          </a:prstGeom>
        </p:spPr>
      </p:pic>
    </p:spTree>
    <p:extLst>
      <p:ext uri="{BB962C8B-B14F-4D97-AF65-F5344CB8AC3E}">
        <p14:creationId xmlns:p14="http://schemas.microsoft.com/office/powerpoint/2010/main" val="4113025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DD0F3-51D5-44F9-523A-5FE2E718E706}"/>
              </a:ext>
            </a:extLst>
          </p:cNvPr>
          <p:cNvSpPr>
            <a:spLocks noGrp="1"/>
          </p:cNvSpPr>
          <p:nvPr>
            <p:ph type="title"/>
          </p:nvPr>
        </p:nvSpPr>
        <p:spPr/>
        <p:txBody>
          <a:bodyPr/>
          <a:lstStyle/>
          <a:p>
            <a:r>
              <a:rPr lang="en-US" dirty="0"/>
              <a:t>Sentinels responsibilities</a:t>
            </a:r>
            <a:endParaRPr lang="en-IN" dirty="0"/>
          </a:p>
        </p:txBody>
      </p:sp>
      <p:sp>
        <p:nvSpPr>
          <p:cNvPr id="3" name="Content Placeholder 2">
            <a:extLst>
              <a:ext uri="{FF2B5EF4-FFF2-40B4-BE49-F238E27FC236}">
                <a16:creationId xmlns:a16="http://schemas.microsoft.com/office/drawing/2014/main" id="{B5F107A0-5A34-7E3E-04E8-53CA0499A407}"/>
              </a:ext>
            </a:extLst>
          </p:cNvPr>
          <p:cNvSpPr>
            <a:spLocks noGrp="1"/>
          </p:cNvSpPr>
          <p:nvPr>
            <p:ph idx="1"/>
          </p:nvPr>
        </p:nvSpPr>
        <p:spPr/>
        <p:txBody>
          <a:bodyPr>
            <a:normAutofit/>
          </a:bodyPr>
          <a:lstStyle/>
          <a:p>
            <a:pPr algn="l">
              <a:buFont typeface="+mj-lt"/>
              <a:buAutoNum type="arabicPeriod"/>
            </a:pPr>
            <a:r>
              <a:rPr lang="en-US" sz="2800" dirty="0"/>
              <a:t>Monitoring — ensuring main and secondary instances are working as expected.</a:t>
            </a:r>
          </a:p>
          <a:p>
            <a:pPr algn="l">
              <a:buFont typeface="+mj-lt"/>
              <a:buAutoNum type="arabicPeriod"/>
            </a:pPr>
            <a:r>
              <a:rPr lang="en-US" sz="2800" dirty="0"/>
              <a:t>Notification — notify system admins about occurrences in the Redis instances.</a:t>
            </a:r>
          </a:p>
          <a:p>
            <a:pPr algn="l">
              <a:buFont typeface="+mj-lt"/>
              <a:buAutoNum type="arabicPeriod"/>
            </a:pPr>
            <a:r>
              <a:rPr lang="en-US" sz="2800" dirty="0"/>
              <a:t>Failover management — Sentinel nodes can start a failover process if the primary instance isn't available and enough (quorum of) nodes agree that is true.</a:t>
            </a:r>
          </a:p>
          <a:p>
            <a:pPr algn="l">
              <a:buFont typeface="+mj-lt"/>
              <a:buAutoNum type="arabicPeriod"/>
            </a:pPr>
            <a:r>
              <a:rPr lang="en-US" sz="2800" dirty="0"/>
              <a:t>Configuration management — Sentinel nodes also serve as a point of discovery of the current main Redis instance.</a:t>
            </a:r>
          </a:p>
          <a:p>
            <a:endParaRPr lang="en-IN" sz="2800" dirty="0"/>
          </a:p>
        </p:txBody>
      </p:sp>
      <p:sp>
        <p:nvSpPr>
          <p:cNvPr id="4" name="Slide Number Placeholder 3">
            <a:extLst>
              <a:ext uri="{FF2B5EF4-FFF2-40B4-BE49-F238E27FC236}">
                <a16:creationId xmlns:a16="http://schemas.microsoft.com/office/drawing/2014/main" id="{4EBB4F2F-6AD0-F6FB-D181-E33669C6FA5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27</a:t>
            </a:fld>
            <a:endParaRPr lang="en-IN"/>
          </a:p>
        </p:txBody>
      </p:sp>
    </p:spTree>
    <p:extLst>
      <p:ext uri="{BB962C8B-B14F-4D97-AF65-F5344CB8AC3E}">
        <p14:creationId xmlns:p14="http://schemas.microsoft.com/office/powerpoint/2010/main" val="1553301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669DB-113A-5FCC-54AF-A2DA51ADF70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76921B2-A765-D2C7-2FE6-AFAD406BA6EB}"/>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F43DFDD0-6750-27C7-D466-F172AFB34CE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28</a:t>
            </a:fld>
            <a:endParaRPr lang="en-IN"/>
          </a:p>
        </p:txBody>
      </p:sp>
      <p:pic>
        <p:nvPicPr>
          <p:cNvPr id="5" name="Picture 4">
            <a:extLst>
              <a:ext uri="{FF2B5EF4-FFF2-40B4-BE49-F238E27FC236}">
                <a16:creationId xmlns:a16="http://schemas.microsoft.com/office/drawing/2014/main" id="{C7129814-147C-D446-3C49-869B469BE4A2}"/>
              </a:ext>
            </a:extLst>
          </p:cNvPr>
          <p:cNvPicPr>
            <a:picLocks noChangeAspect="1"/>
          </p:cNvPicPr>
          <p:nvPr/>
        </p:nvPicPr>
        <p:blipFill>
          <a:blip r:embed="rId2"/>
          <a:stretch>
            <a:fillRect/>
          </a:stretch>
        </p:blipFill>
        <p:spPr>
          <a:xfrm>
            <a:off x="2286314" y="1962009"/>
            <a:ext cx="7401971" cy="4513398"/>
          </a:xfrm>
          <a:prstGeom prst="rect">
            <a:avLst/>
          </a:prstGeom>
        </p:spPr>
      </p:pic>
    </p:spTree>
    <p:extLst>
      <p:ext uri="{BB962C8B-B14F-4D97-AF65-F5344CB8AC3E}">
        <p14:creationId xmlns:p14="http://schemas.microsoft.com/office/powerpoint/2010/main" val="1800891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04D24-9A8F-C5C0-2C14-AC4A63104DA3}"/>
              </a:ext>
            </a:extLst>
          </p:cNvPr>
          <p:cNvSpPr>
            <a:spLocks noGrp="1"/>
          </p:cNvSpPr>
          <p:nvPr>
            <p:ph type="title"/>
          </p:nvPr>
        </p:nvSpPr>
        <p:spPr/>
        <p:txBody>
          <a:bodyPr/>
          <a:lstStyle/>
          <a:p>
            <a:r>
              <a:rPr lang="en-US" dirty="0"/>
              <a:t>REDIS Enterprise cluster node</a:t>
            </a:r>
            <a:endParaRPr lang="en-IN" dirty="0"/>
          </a:p>
        </p:txBody>
      </p:sp>
      <p:sp>
        <p:nvSpPr>
          <p:cNvPr id="3" name="Content Placeholder 2">
            <a:extLst>
              <a:ext uri="{FF2B5EF4-FFF2-40B4-BE49-F238E27FC236}">
                <a16:creationId xmlns:a16="http://schemas.microsoft.com/office/drawing/2014/main" id="{69099DE5-6146-9D62-3E27-BB9194B9EF61}"/>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78167EC3-1161-0767-2080-CDCDDD3F7EC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29</a:t>
            </a:fld>
            <a:endParaRPr lang="en-IN"/>
          </a:p>
        </p:txBody>
      </p:sp>
      <p:pic>
        <p:nvPicPr>
          <p:cNvPr id="5" name="Picture 4">
            <a:extLst>
              <a:ext uri="{FF2B5EF4-FFF2-40B4-BE49-F238E27FC236}">
                <a16:creationId xmlns:a16="http://schemas.microsoft.com/office/drawing/2014/main" id="{4028CD68-35AE-C57E-F940-FBB9CA76540C}"/>
              </a:ext>
            </a:extLst>
          </p:cNvPr>
          <p:cNvPicPr>
            <a:picLocks noChangeAspect="1"/>
          </p:cNvPicPr>
          <p:nvPr/>
        </p:nvPicPr>
        <p:blipFill>
          <a:blip r:embed="rId3"/>
          <a:stretch>
            <a:fillRect/>
          </a:stretch>
        </p:blipFill>
        <p:spPr>
          <a:xfrm>
            <a:off x="1916364" y="1999556"/>
            <a:ext cx="8359272" cy="4488331"/>
          </a:xfrm>
          <a:prstGeom prst="rect">
            <a:avLst/>
          </a:prstGeom>
        </p:spPr>
      </p:pic>
    </p:spTree>
    <p:extLst>
      <p:ext uri="{BB962C8B-B14F-4D97-AF65-F5344CB8AC3E}">
        <p14:creationId xmlns:p14="http://schemas.microsoft.com/office/powerpoint/2010/main" val="2955747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ED24C-79BD-8E04-3827-74AC2A562309}"/>
              </a:ext>
            </a:extLst>
          </p:cNvPr>
          <p:cNvSpPr>
            <a:spLocks noGrp="1"/>
          </p:cNvSpPr>
          <p:nvPr>
            <p:ph type="title"/>
          </p:nvPr>
        </p:nvSpPr>
        <p:spPr>
          <a:xfrm>
            <a:off x="1069848" y="484632"/>
            <a:ext cx="10058400" cy="876082"/>
          </a:xfrm>
        </p:spPr>
        <p:txBody>
          <a:bodyPr>
            <a:noAutofit/>
          </a:bodyPr>
          <a:lstStyle/>
          <a:p>
            <a:r>
              <a:rPr lang="en-IN" sz="2800" b="1" i="0" u="none" strike="noStrike" dirty="0">
                <a:solidFill>
                  <a:schemeClr val="dk1"/>
                </a:solidFill>
                <a:latin typeface="Proxima Nova Semibold"/>
                <a:ea typeface="Proxima Nova Semibold"/>
                <a:cs typeface="Proxima Nova Semibold"/>
                <a:sym typeface="Proxima Nova Semibold"/>
              </a:rPr>
              <a:t>Understanding the Storage Architecture</a:t>
            </a:r>
            <a:br>
              <a:rPr lang="en-IN" sz="2800" b="1" dirty="0">
                <a:solidFill>
                  <a:schemeClr val="dk1"/>
                </a:solidFill>
                <a:latin typeface="Calibri"/>
                <a:ea typeface="Calibri"/>
                <a:cs typeface="Calibri"/>
                <a:sym typeface="Calibri"/>
              </a:rPr>
            </a:br>
            <a:endParaRPr lang="en-IN" sz="2800" dirty="0"/>
          </a:p>
        </p:txBody>
      </p:sp>
      <p:sp>
        <p:nvSpPr>
          <p:cNvPr id="3" name="Content Placeholder 2">
            <a:extLst>
              <a:ext uri="{FF2B5EF4-FFF2-40B4-BE49-F238E27FC236}">
                <a16:creationId xmlns:a16="http://schemas.microsoft.com/office/drawing/2014/main" id="{3297F6FD-38BC-1849-9B31-B49FF92FF2E7}"/>
              </a:ext>
            </a:extLst>
          </p:cNvPr>
          <p:cNvSpPr>
            <a:spLocks noGrp="1"/>
          </p:cNvSpPr>
          <p:nvPr>
            <p:ph idx="1"/>
          </p:nvPr>
        </p:nvSpPr>
        <p:spPr>
          <a:xfrm>
            <a:off x="1069848" y="1360714"/>
            <a:ext cx="10058400" cy="4811486"/>
          </a:xfrm>
        </p:spPr>
        <p:txBody>
          <a:bodyPr>
            <a:noAutofit/>
          </a:bodyPr>
          <a:lstStyle/>
          <a:p>
            <a:r>
              <a:rPr lang="en-US" sz="1800" dirty="0">
                <a:sym typeface="EB Garamond"/>
              </a:rPr>
              <a:t>Column-oriented databases are among the most popular types of non-relational databases.</a:t>
            </a:r>
            <a:endParaRPr lang="en-US" sz="1800" dirty="0">
              <a:sym typeface="Calibri"/>
            </a:endParaRPr>
          </a:p>
          <a:p>
            <a:pPr marL="0" marR="0" lvl="0" indent="0" algn="l" rtl="0">
              <a:spcBef>
                <a:spcPts val="0"/>
              </a:spcBef>
              <a:spcAft>
                <a:spcPts val="0"/>
              </a:spcAft>
              <a:buNone/>
            </a:pPr>
            <a:endParaRPr lang="en-US" sz="1800" dirty="0">
              <a:sym typeface="EB Garamond"/>
            </a:endParaRPr>
          </a:p>
          <a:p>
            <a:pPr marL="0" marR="0" lvl="0" indent="0" algn="l" rtl="0">
              <a:spcBef>
                <a:spcPts val="0"/>
              </a:spcBef>
              <a:spcAft>
                <a:spcPts val="0"/>
              </a:spcAft>
              <a:buNone/>
            </a:pPr>
            <a:r>
              <a:rPr lang="en-US" sz="1800" dirty="0">
                <a:sym typeface="EB Garamond"/>
              </a:rPr>
              <a:t>Publication from Google  on big table  established beyond a doubt that a cluster of inexpensive hardware can be leveraged to hold huge amounts data, way more than a single machine can hold, and be processed effectively and efficiently within a reasonable timeframe. </a:t>
            </a:r>
            <a:endParaRPr lang="en-US" sz="1800" dirty="0"/>
          </a:p>
          <a:p>
            <a:pPr marL="0" marR="0" lvl="0" indent="0" algn="l" rtl="0">
              <a:spcBef>
                <a:spcPts val="0"/>
              </a:spcBef>
              <a:spcAft>
                <a:spcPts val="0"/>
              </a:spcAft>
              <a:buNone/>
            </a:pPr>
            <a:endParaRPr lang="en-US" sz="1800" dirty="0">
              <a:sym typeface="EB Garamond"/>
            </a:endParaRPr>
          </a:p>
          <a:p>
            <a:pPr marL="0" marR="0" lvl="0" indent="0" algn="l" rtl="0">
              <a:spcBef>
                <a:spcPts val="0"/>
              </a:spcBef>
              <a:spcAft>
                <a:spcPts val="0"/>
              </a:spcAft>
              <a:buNone/>
            </a:pPr>
            <a:r>
              <a:rPr lang="en-US" sz="1800" dirty="0">
                <a:sym typeface="EB Garamond"/>
              </a:rPr>
              <a:t>Three key themes emerged:</a:t>
            </a:r>
            <a:endParaRPr lang="en-US" sz="1800" dirty="0"/>
          </a:p>
          <a:p>
            <a:pPr marL="0" marR="0" lvl="0" indent="0" algn="l" rtl="0">
              <a:spcBef>
                <a:spcPts val="0"/>
              </a:spcBef>
              <a:spcAft>
                <a:spcPts val="0"/>
              </a:spcAft>
              <a:buNone/>
            </a:pPr>
            <a:endParaRPr lang="en-US" sz="1800" dirty="0">
              <a:sym typeface="EB Garamond"/>
            </a:endParaRPr>
          </a:p>
          <a:p>
            <a:pPr marL="0" marR="0" lvl="0" indent="0" algn="l" rtl="0">
              <a:spcBef>
                <a:spcPts val="0"/>
              </a:spcBef>
              <a:spcAft>
                <a:spcPts val="0"/>
              </a:spcAft>
              <a:buNone/>
            </a:pPr>
            <a:r>
              <a:rPr lang="en-US" sz="1800" dirty="0">
                <a:sym typeface="EB Garamond"/>
              </a:rPr>
              <a:t>1. Data needs to be stored in a networked filesystem that can expand to multiple machines. </a:t>
            </a:r>
            <a:endParaRPr lang="en-US" sz="1800" dirty="0"/>
          </a:p>
          <a:p>
            <a:pPr marL="0" marR="0" lvl="0" indent="0" algn="l" rtl="0">
              <a:spcBef>
                <a:spcPts val="0"/>
              </a:spcBef>
              <a:spcAft>
                <a:spcPts val="0"/>
              </a:spcAft>
              <a:buNone/>
            </a:pPr>
            <a:endParaRPr lang="en-US" sz="1800" dirty="0">
              <a:sym typeface="EB Garamond"/>
            </a:endParaRPr>
          </a:p>
          <a:p>
            <a:pPr marL="0" marR="0" lvl="0" indent="0" algn="l" rtl="0">
              <a:spcBef>
                <a:spcPts val="0"/>
              </a:spcBef>
              <a:spcAft>
                <a:spcPts val="0"/>
              </a:spcAft>
              <a:buNone/>
            </a:pPr>
            <a:r>
              <a:rPr lang="en-US" sz="1800" dirty="0">
                <a:sym typeface="EB Garamond"/>
              </a:rPr>
              <a:t>2. Data needs to be stored in a structure that provides more flexibility than the traditional normalized relational database structures.</a:t>
            </a:r>
            <a:endParaRPr lang="en-US" sz="1800" dirty="0"/>
          </a:p>
          <a:p>
            <a:pPr marL="0" marR="0" lvl="0" indent="0" algn="l" rtl="0">
              <a:spcBef>
                <a:spcPts val="0"/>
              </a:spcBef>
              <a:spcAft>
                <a:spcPts val="0"/>
              </a:spcAft>
              <a:buNone/>
            </a:pPr>
            <a:endParaRPr lang="en-US" sz="1800" dirty="0">
              <a:sym typeface="EB Garamond"/>
            </a:endParaRPr>
          </a:p>
          <a:p>
            <a:pPr marL="0" marR="0" lvl="0" indent="0" algn="l" rtl="0">
              <a:spcBef>
                <a:spcPts val="0"/>
              </a:spcBef>
              <a:spcAft>
                <a:spcPts val="0"/>
              </a:spcAft>
              <a:buNone/>
            </a:pPr>
            <a:r>
              <a:rPr lang="en-US" sz="1800" dirty="0">
                <a:sym typeface="EB Garamond"/>
              </a:rPr>
              <a:t> The storage scheme needs to allow for effective storage of huge amounts of sparse data sets. It needs to accommodate for changing schemas without the necessity of altering the underlying tables.</a:t>
            </a:r>
            <a:endParaRPr lang="en-US" sz="1800" dirty="0"/>
          </a:p>
          <a:p>
            <a:pPr marL="0" marR="0" lvl="0" indent="0" algn="l" rtl="0">
              <a:spcBef>
                <a:spcPts val="0"/>
              </a:spcBef>
              <a:spcAft>
                <a:spcPts val="0"/>
              </a:spcAft>
              <a:buNone/>
            </a:pPr>
            <a:endParaRPr lang="en-US" sz="1800" dirty="0">
              <a:sym typeface="EB Garamond"/>
            </a:endParaRPr>
          </a:p>
          <a:p>
            <a:pPr marL="0" marR="0" lvl="0" indent="0" algn="l" rtl="0">
              <a:spcBef>
                <a:spcPts val="0"/>
              </a:spcBef>
              <a:spcAft>
                <a:spcPts val="0"/>
              </a:spcAft>
              <a:buNone/>
            </a:pPr>
            <a:r>
              <a:rPr lang="en-US" sz="1800" dirty="0">
                <a:sym typeface="EB Garamond"/>
              </a:rPr>
              <a:t>3. Data needs to be processed in a way that computations on it can be performed in isolated subsets of the data and then combined to generate the desired output. </a:t>
            </a:r>
            <a:endParaRPr lang="en-US" sz="1800" dirty="0">
              <a:sym typeface="Calibri"/>
            </a:endParaRPr>
          </a:p>
          <a:p>
            <a:endParaRPr lang="en-IN" sz="1800" dirty="0"/>
          </a:p>
        </p:txBody>
      </p:sp>
      <p:sp>
        <p:nvSpPr>
          <p:cNvPr id="4" name="Slide Number Placeholder 3">
            <a:extLst>
              <a:ext uri="{FF2B5EF4-FFF2-40B4-BE49-F238E27FC236}">
                <a16:creationId xmlns:a16="http://schemas.microsoft.com/office/drawing/2014/main" id="{D3E4DEC3-D0F3-6E58-AC2A-2E621CBB681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3</a:t>
            </a:fld>
            <a:endParaRPr lang="en-IN"/>
          </a:p>
        </p:txBody>
      </p:sp>
    </p:spTree>
    <p:extLst>
      <p:ext uri="{BB962C8B-B14F-4D97-AF65-F5344CB8AC3E}">
        <p14:creationId xmlns:p14="http://schemas.microsoft.com/office/powerpoint/2010/main" val="1489378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1048E-CDA4-C08D-E1E1-B10E56F5636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2E00FA7-03B7-A2B6-D284-867A2CF8E215}"/>
              </a:ext>
            </a:extLst>
          </p:cNvPr>
          <p:cNvSpPr>
            <a:spLocks noGrp="1"/>
          </p:cNvSpPr>
          <p:nvPr>
            <p:ph idx="1"/>
          </p:nvPr>
        </p:nvSpPr>
        <p:spPr/>
        <p:txBody>
          <a:bodyPr>
            <a:normAutofit fontScale="92500" lnSpcReduction="20000"/>
          </a:bodyPr>
          <a:lstStyle/>
          <a:p>
            <a:pPr algn="l"/>
            <a:r>
              <a:rPr lang="en-US" sz="2800" dirty="0"/>
              <a:t>At any given time, a Redis Enterprise cluster node can include between zero and a few hundred Redis databases in one of the following types:</a:t>
            </a:r>
          </a:p>
          <a:p>
            <a:pPr algn="l">
              <a:buFont typeface="Arial" panose="020B0604020202020204" pitchFamily="34" charset="0"/>
              <a:buChar char="•"/>
            </a:pPr>
            <a:r>
              <a:rPr lang="en-US" sz="2800" dirty="0"/>
              <a:t>A simple database, i.e. a single primary shard</a:t>
            </a:r>
          </a:p>
          <a:p>
            <a:pPr algn="l">
              <a:buFont typeface="Arial" panose="020B0604020202020204" pitchFamily="34" charset="0"/>
              <a:buChar char="•"/>
            </a:pPr>
            <a:r>
              <a:rPr lang="en-US" sz="2800" dirty="0"/>
              <a:t>A highly available (HA) database, i.e. a pair of primary and replica shards</a:t>
            </a:r>
          </a:p>
          <a:p>
            <a:pPr algn="l">
              <a:buFont typeface="Arial" panose="020B0604020202020204" pitchFamily="34" charset="0"/>
              <a:buChar char="•"/>
            </a:pPr>
            <a:r>
              <a:rPr lang="en-US" sz="2800" dirty="0"/>
              <a:t>A clustered database, which contains multiple primary shards, each managing a subset of the dataset (or in Redis terms, a different range of “hash-slots”)</a:t>
            </a:r>
          </a:p>
          <a:p>
            <a:pPr algn="l">
              <a:buFont typeface="Arial" panose="020B0604020202020204" pitchFamily="34" charset="0"/>
              <a:buChar char="•"/>
            </a:pPr>
            <a:r>
              <a:rPr lang="en-US" sz="2800" dirty="0"/>
              <a:t>An HA clustered database, i.e. multiple pairs of primary/replica shards</a:t>
            </a:r>
          </a:p>
          <a:p>
            <a:endParaRPr lang="en-IN" dirty="0"/>
          </a:p>
        </p:txBody>
      </p:sp>
      <p:sp>
        <p:nvSpPr>
          <p:cNvPr id="4" name="Slide Number Placeholder 3">
            <a:extLst>
              <a:ext uri="{FF2B5EF4-FFF2-40B4-BE49-F238E27FC236}">
                <a16:creationId xmlns:a16="http://schemas.microsoft.com/office/drawing/2014/main" id="{656F90AE-58E5-C08F-1D16-9D530402F5A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30</a:t>
            </a:fld>
            <a:endParaRPr lang="en-IN"/>
          </a:p>
        </p:txBody>
      </p:sp>
    </p:spTree>
    <p:extLst>
      <p:ext uri="{BB962C8B-B14F-4D97-AF65-F5344CB8AC3E}">
        <p14:creationId xmlns:p14="http://schemas.microsoft.com/office/powerpoint/2010/main" val="1427284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D8835-2C88-0DDC-592E-CD1BF277AB5A}"/>
              </a:ext>
            </a:extLst>
          </p:cNvPr>
          <p:cNvSpPr>
            <a:spLocks noGrp="1"/>
          </p:cNvSpPr>
          <p:nvPr>
            <p:ph type="title"/>
          </p:nvPr>
        </p:nvSpPr>
        <p:spPr/>
        <p:txBody>
          <a:bodyPr/>
          <a:lstStyle/>
          <a:p>
            <a:r>
              <a:rPr lang="en-US" dirty="0"/>
              <a:t>Neo4j architecture</a:t>
            </a:r>
            <a:endParaRPr lang="en-IN" dirty="0"/>
          </a:p>
        </p:txBody>
      </p:sp>
      <p:sp>
        <p:nvSpPr>
          <p:cNvPr id="3" name="Content Placeholder 2">
            <a:extLst>
              <a:ext uri="{FF2B5EF4-FFF2-40B4-BE49-F238E27FC236}">
                <a16:creationId xmlns:a16="http://schemas.microsoft.com/office/drawing/2014/main" id="{E6B93A76-8089-D1F7-D3EE-F53060A5D4B2}"/>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2B2E13CA-953C-D031-75F5-F3E1841D993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31</a:t>
            </a:fld>
            <a:endParaRPr lang="en-IN"/>
          </a:p>
        </p:txBody>
      </p:sp>
      <p:pic>
        <p:nvPicPr>
          <p:cNvPr id="5" name="Picture 4">
            <a:extLst>
              <a:ext uri="{FF2B5EF4-FFF2-40B4-BE49-F238E27FC236}">
                <a16:creationId xmlns:a16="http://schemas.microsoft.com/office/drawing/2014/main" id="{21A75767-0071-B3F4-179D-F89CF9CC7FDA}"/>
              </a:ext>
            </a:extLst>
          </p:cNvPr>
          <p:cNvPicPr>
            <a:picLocks noChangeAspect="1"/>
          </p:cNvPicPr>
          <p:nvPr/>
        </p:nvPicPr>
        <p:blipFill>
          <a:blip r:embed="rId3"/>
          <a:stretch>
            <a:fillRect/>
          </a:stretch>
        </p:blipFill>
        <p:spPr>
          <a:xfrm>
            <a:off x="1923701" y="2093976"/>
            <a:ext cx="8039797" cy="3977985"/>
          </a:xfrm>
          <a:prstGeom prst="rect">
            <a:avLst/>
          </a:prstGeom>
        </p:spPr>
      </p:pic>
    </p:spTree>
    <p:extLst>
      <p:ext uri="{BB962C8B-B14F-4D97-AF65-F5344CB8AC3E}">
        <p14:creationId xmlns:p14="http://schemas.microsoft.com/office/powerpoint/2010/main" val="2662188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94C4A-0D34-71F3-9C8C-04C6149E377A}"/>
              </a:ext>
            </a:extLst>
          </p:cNvPr>
          <p:cNvSpPr>
            <a:spLocks noGrp="1"/>
          </p:cNvSpPr>
          <p:nvPr>
            <p:ph type="title"/>
          </p:nvPr>
        </p:nvSpPr>
        <p:spPr/>
        <p:txBody>
          <a:bodyPr/>
          <a:lstStyle/>
          <a:p>
            <a:r>
              <a:rPr lang="en-US" dirty="0"/>
              <a:t>Graph data science</a:t>
            </a:r>
            <a:endParaRPr lang="en-IN" dirty="0"/>
          </a:p>
        </p:txBody>
      </p:sp>
      <p:sp>
        <p:nvSpPr>
          <p:cNvPr id="3" name="Content Placeholder 2">
            <a:extLst>
              <a:ext uri="{FF2B5EF4-FFF2-40B4-BE49-F238E27FC236}">
                <a16:creationId xmlns:a16="http://schemas.microsoft.com/office/drawing/2014/main" id="{3578EB1F-DBEA-8951-2754-3056E767343B}"/>
              </a:ext>
            </a:extLst>
          </p:cNvPr>
          <p:cNvSpPr>
            <a:spLocks noGrp="1"/>
          </p:cNvSpPr>
          <p:nvPr>
            <p:ph idx="1"/>
          </p:nvPr>
        </p:nvSpPr>
        <p:spPr/>
        <p:txBody>
          <a:bodyPr>
            <a:normAutofit/>
          </a:bodyPr>
          <a:lstStyle/>
          <a:p>
            <a:pPr algn="l">
              <a:buFont typeface="+mj-lt"/>
              <a:buAutoNum type="arabicPeriod"/>
            </a:pPr>
            <a:r>
              <a:rPr lang="en-US" sz="2600" dirty="0"/>
              <a:t>Reading the graph data from Neo4j Database</a:t>
            </a:r>
          </a:p>
          <a:p>
            <a:pPr algn="l">
              <a:buFont typeface="+mj-lt"/>
              <a:buAutoNum type="arabicPeriod"/>
            </a:pPr>
            <a:r>
              <a:rPr lang="en-US" sz="2600" dirty="0"/>
              <a:t>Loading (projecting) the data into an in-memory graph</a:t>
            </a:r>
          </a:p>
          <a:p>
            <a:pPr algn="l">
              <a:buFont typeface="+mj-lt"/>
              <a:buAutoNum type="arabicPeriod"/>
            </a:pPr>
            <a:r>
              <a:rPr lang="en-US" sz="2600" dirty="0"/>
              <a:t>Running an algorithm on a projected graph</a:t>
            </a:r>
          </a:p>
          <a:p>
            <a:pPr algn="l">
              <a:buFont typeface="+mj-lt"/>
              <a:buAutoNum type="arabicPeriod"/>
            </a:pPr>
            <a:r>
              <a:rPr lang="en-US" sz="2600" dirty="0"/>
              <a:t>Writing the results back to Neo4j Database (if the algorithm runs in </a:t>
            </a:r>
            <a:r>
              <a:rPr lang="en-US" sz="2600" dirty="0">
                <a:hlinkClick r:id="rId2">
                  <a:extLst>
                    <a:ext uri="{A12FA001-AC4F-418D-AE19-62706E023703}">
                      <ahyp:hlinkClr xmlns:ahyp="http://schemas.microsoft.com/office/drawing/2018/hyperlinkcolor" val="tx"/>
                    </a:ext>
                  </a:extLst>
                </a:hlinkClick>
              </a:rPr>
              <a:t>write</a:t>
            </a:r>
            <a:r>
              <a:rPr lang="en-US" sz="2600" dirty="0"/>
              <a:t> mode)</a:t>
            </a:r>
          </a:p>
          <a:p>
            <a:endParaRPr lang="en-IN" sz="2800" dirty="0"/>
          </a:p>
        </p:txBody>
      </p:sp>
      <p:sp>
        <p:nvSpPr>
          <p:cNvPr id="4" name="Slide Number Placeholder 3">
            <a:extLst>
              <a:ext uri="{FF2B5EF4-FFF2-40B4-BE49-F238E27FC236}">
                <a16:creationId xmlns:a16="http://schemas.microsoft.com/office/drawing/2014/main" id="{952F0455-7A37-EFE8-24D4-5F7E1EE6FC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32</a:t>
            </a:fld>
            <a:endParaRPr lang="en-IN"/>
          </a:p>
        </p:txBody>
      </p:sp>
    </p:spTree>
    <p:extLst>
      <p:ext uri="{BB962C8B-B14F-4D97-AF65-F5344CB8AC3E}">
        <p14:creationId xmlns:p14="http://schemas.microsoft.com/office/powerpoint/2010/main" val="1830345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28DEE-C6CD-EAAC-9E9C-890F1F23C24D}"/>
              </a:ext>
            </a:extLst>
          </p:cNvPr>
          <p:cNvSpPr>
            <a:spLocks noGrp="1"/>
          </p:cNvSpPr>
          <p:nvPr>
            <p:ph type="title"/>
          </p:nvPr>
        </p:nvSpPr>
        <p:spPr/>
        <p:txBody>
          <a:bodyPr>
            <a:normAutofit/>
          </a:bodyPr>
          <a:lstStyle/>
          <a:p>
            <a:r>
              <a:rPr lang="en-US" sz="4800" dirty="0" err="1"/>
              <a:t>Hbase</a:t>
            </a:r>
            <a:r>
              <a:rPr lang="en-US" sz="4800" dirty="0"/>
              <a:t> distributed storage architecture</a:t>
            </a:r>
            <a:endParaRPr lang="en-IN" sz="4800" dirty="0"/>
          </a:p>
        </p:txBody>
      </p:sp>
      <p:sp>
        <p:nvSpPr>
          <p:cNvPr id="3" name="Content Placeholder 2">
            <a:extLst>
              <a:ext uri="{FF2B5EF4-FFF2-40B4-BE49-F238E27FC236}">
                <a16:creationId xmlns:a16="http://schemas.microsoft.com/office/drawing/2014/main" id="{691B36A1-D42D-0339-4303-6D6AB3E8FC1A}"/>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EDB0BFD5-87AA-CE89-6F40-5885D41F21C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33</a:t>
            </a:fld>
            <a:endParaRPr lang="en-IN"/>
          </a:p>
        </p:txBody>
      </p:sp>
      <p:pic>
        <p:nvPicPr>
          <p:cNvPr id="5" name="Google Shape;637;p103">
            <a:extLst>
              <a:ext uri="{FF2B5EF4-FFF2-40B4-BE49-F238E27FC236}">
                <a16:creationId xmlns:a16="http://schemas.microsoft.com/office/drawing/2014/main" id="{7CAA655E-E1CF-EE01-C620-C880B71D2C6F}"/>
              </a:ext>
            </a:extLst>
          </p:cNvPr>
          <p:cNvPicPr preferRelativeResize="0"/>
          <p:nvPr/>
        </p:nvPicPr>
        <p:blipFill rotWithShape="1">
          <a:blip r:embed="rId3">
            <a:alphaModFix/>
          </a:blip>
          <a:srcRect/>
          <a:stretch/>
        </p:blipFill>
        <p:spPr>
          <a:xfrm>
            <a:off x="240792" y="1725727"/>
            <a:ext cx="4689511" cy="4682896"/>
          </a:xfrm>
          <a:prstGeom prst="rect">
            <a:avLst/>
          </a:prstGeom>
          <a:noFill/>
          <a:ln>
            <a:noFill/>
          </a:ln>
        </p:spPr>
      </p:pic>
      <p:pic>
        <p:nvPicPr>
          <p:cNvPr id="6" name="Google Shape;638;p103" descr="See the source image">
            <a:extLst>
              <a:ext uri="{FF2B5EF4-FFF2-40B4-BE49-F238E27FC236}">
                <a16:creationId xmlns:a16="http://schemas.microsoft.com/office/drawing/2014/main" id="{AAAC1B7A-3F28-0BCD-934B-401E0A7CACDE}"/>
              </a:ext>
            </a:extLst>
          </p:cNvPr>
          <p:cNvPicPr preferRelativeResize="0"/>
          <p:nvPr/>
        </p:nvPicPr>
        <p:blipFill rotWithShape="1">
          <a:blip r:embed="rId4">
            <a:alphaModFix/>
          </a:blip>
          <a:srcRect/>
          <a:stretch/>
        </p:blipFill>
        <p:spPr>
          <a:xfrm>
            <a:off x="4708235" y="1962150"/>
            <a:ext cx="7467600" cy="4210050"/>
          </a:xfrm>
          <a:prstGeom prst="rect">
            <a:avLst/>
          </a:prstGeom>
          <a:noFill/>
          <a:ln>
            <a:noFill/>
          </a:ln>
        </p:spPr>
      </p:pic>
    </p:spTree>
    <p:extLst>
      <p:ext uri="{BB962C8B-B14F-4D97-AF65-F5344CB8AC3E}">
        <p14:creationId xmlns:p14="http://schemas.microsoft.com/office/powerpoint/2010/main" val="182398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850D2-9832-B80D-FB0A-5722CFE4EA35}"/>
              </a:ext>
            </a:extLst>
          </p:cNvPr>
          <p:cNvSpPr>
            <a:spLocks noGrp="1"/>
          </p:cNvSpPr>
          <p:nvPr>
            <p:ph type="title"/>
          </p:nvPr>
        </p:nvSpPr>
        <p:spPr/>
        <p:txBody>
          <a:bodyPr/>
          <a:lstStyle/>
          <a:p>
            <a:r>
              <a:rPr lang="en-US" dirty="0" err="1"/>
              <a:t>Hbase</a:t>
            </a:r>
            <a:r>
              <a:rPr lang="en-US" dirty="0"/>
              <a:t>?</a:t>
            </a:r>
            <a:endParaRPr lang="en-IN" dirty="0"/>
          </a:p>
        </p:txBody>
      </p:sp>
      <p:sp>
        <p:nvSpPr>
          <p:cNvPr id="3" name="Content Placeholder 2">
            <a:extLst>
              <a:ext uri="{FF2B5EF4-FFF2-40B4-BE49-F238E27FC236}">
                <a16:creationId xmlns:a16="http://schemas.microsoft.com/office/drawing/2014/main" id="{D646FA28-F81D-B0A2-4D60-F3C4C4DEF5AC}"/>
              </a:ext>
            </a:extLst>
          </p:cNvPr>
          <p:cNvSpPr>
            <a:spLocks noGrp="1"/>
          </p:cNvSpPr>
          <p:nvPr>
            <p:ph idx="1"/>
          </p:nvPr>
        </p:nvSpPr>
        <p:spPr/>
        <p:txBody>
          <a:bodyPr>
            <a:normAutofit/>
          </a:bodyPr>
          <a:lstStyle/>
          <a:p>
            <a:pPr marL="285750" marR="0" lvl="0" indent="-285750" algn="just" rtl="0">
              <a:spcBef>
                <a:spcPts val="0"/>
              </a:spcBef>
              <a:spcAft>
                <a:spcPts val="0"/>
              </a:spcAft>
              <a:buClr>
                <a:schemeClr val="dk1"/>
              </a:buClr>
              <a:buSzPts val="2800"/>
              <a:buFont typeface="Arial"/>
              <a:buChar char="•"/>
            </a:pPr>
            <a:r>
              <a:rPr lang="en-US" b="0" i="0" dirty="0">
                <a:solidFill>
                  <a:srgbClr val="000000"/>
                </a:solidFill>
                <a:effectLst/>
                <a:latin typeface="Nunito" pitchFamily="2" charset="0"/>
              </a:rPr>
              <a:t>HBase is a distributed column-oriented database built on top of the Hadoop file system.</a:t>
            </a:r>
          </a:p>
          <a:p>
            <a:pPr marL="285750" marR="0" lvl="0" indent="-285750" algn="just" rtl="0">
              <a:spcBef>
                <a:spcPts val="0"/>
              </a:spcBef>
              <a:spcAft>
                <a:spcPts val="0"/>
              </a:spcAft>
              <a:buClr>
                <a:schemeClr val="dk1"/>
              </a:buClr>
              <a:buSzPts val="2800"/>
              <a:buFont typeface="Arial"/>
              <a:buChar char="•"/>
            </a:pPr>
            <a:endParaRPr lang="en-US" dirty="0">
              <a:solidFill>
                <a:srgbClr val="000000"/>
              </a:solidFill>
              <a:latin typeface="Nunito" pitchFamily="2" charset="0"/>
            </a:endParaRPr>
          </a:p>
          <a:p>
            <a:pPr marL="285750" marR="0" lvl="0" indent="-285750" algn="just" rtl="0">
              <a:spcBef>
                <a:spcPts val="0"/>
              </a:spcBef>
              <a:spcAft>
                <a:spcPts val="0"/>
              </a:spcAft>
              <a:buClr>
                <a:schemeClr val="dk1"/>
              </a:buClr>
              <a:buSzPts val="2800"/>
              <a:buFont typeface="Arial"/>
              <a:buChar char="•"/>
            </a:pPr>
            <a:r>
              <a:rPr lang="en-US" b="0" i="0" dirty="0">
                <a:solidFill>
                  <a:srgbClr val="000000"/>
                </a:solidFill>
                <a:effectLst/>
                <a:latin typeface="Nunito" pitchFamily="2" charset="0"/>
              </a:rPr>
              <a:t>It is an open-source project and is horizontally scalable.</a:t>
            </a:r>
            <a:endParaRPr lang="en-US" sz="2000" b="0" i="0" u="none" strike="noStrike" dirty="0">
              <a:solidFill>
                <a:schemeClr val="dk1"/>
              </a:solidFill>
              <a:latin typeface="EB Garamond"/>
              <a:ea typeface="EB Garamond"/>
              <a:cs typeface="EB Garamond"/>
              <a:sym typeface="EB Garamond"/>
            </a:endParaRPr>
          </a:p>
          <a:p>
            <a:pPr marL="285750" marR="0" lvl="0" indent="-285750" algn="just" rtl="0">
              <a:spcBef>
                <a:spcPts val="0"/>
              </a:spcBef>
              <a:spcAft>
                <a:spcPts val="0"/>
              </a:spcAft>
              <a:buClr>
                <a:schemeClr val="dk1"/>
              </a:buClr>
              <a:buSzPts val="2800"/>
              <a:buFont typeface="Arial"/>
              <a:buChar char="•"/>
            </a:pPr>
            <a:endParaRPr lang="en-US" sz="2000" b="0" i="0" u="none" strike="noStrike" dirty="0">
              <a:solidFill>
                <a:schemeClr val="dk1"/>
              </a:solidFill>
              <a:latin typeface="EB Garamond"/>
              <a:ea typeface="EB Garamond"/>
              <a:cs typeface="EB Garamond"/>
              <a:sym typeface="EB Garamond"/>
            </a:endParaRPr>
          </a:p>
          <a:p>
            <a:pPr marL="285750" marR="0" lvl="0" indent="-285750" algn="just" rtl="0">
              <a:spcBef>
                <a:spcPts val="0"/>
              </a:spcBef>
              <a:spcAft>
                <a:spcPts val="0"/>
              </a:spcAft>
              <a:buClr>
                <a:schemeClr val="dk1"/>
              </a:buClr>
              <a:buSzPts val="2800"/>
              <a:buFont typeface="Arial"/>
              <a:buChar char="•"/>
            </a:pPr>
            <a:r>
              <a:rPr lang="en-US" b="0" i="0" dirty="0">
                <a:solidFill>
                  <a:srgbClr val="000000"/>
                </a:solidFill>
                <a:effectLst/>
                <a:latin typeface="Nunito" pitchFamily="2" charset="0"/>
              </a:rPr>
              <a:t>HBase is a data model that is similar to Google’s big table designed to provide quick random access to huge amounts of structured data. </a:t>
            </a:r>
          </a:p>
          <a:p>
            <a:pPr marL="285750" marR="0" lvl="0" indent="-285750" algn="just" rtl="0">
              <a:spcBef>
                <a:spcPts val="0"/>
              </a:spcBef>
              <a:spcAft>
                <a:spcPts val="0"/>
              </a:spcAft>
              <a:buClr>
                <a:schemeClr val="dk1"/>
              </a:buClr>
              <a:buSzPts val="2800"/>
              <a:buFont typeface="Arial"/>
              <a:buChar char="•"/>
            </a:pPr>
            <a:endParaRPr lang="en-US" dirty="0">
              <a:solidFill>
                <a:srgbClr val="000000"/>
              </a:solidFill>
              <a:latin typeface="Nunito" pitchFamily="2" charset="0"/>
            </a:endParaRPr>
          </a:p>
          <a:p>
            <a:pPr marL="285750" marR="0" lvl="0" indent="-285750" algn="just" rtl="0">
              <a:spcBef>
                <a:spcPts val="0"/>
              </a:spcBef>
              <a:spcAft>
                <a:spcPts val="0"/>
              </a:spcAft>
              <a:buClr>
                <a:schemeClr val="dk1"/>
              </a:buClr>
              <a:buSzPts val="2800"/>
              <a:buFont typeface="Arial"/>
              <a:buChar char="•"/>
            </a:pPr>
            <a:r>
              <a:rPr lang="en-US" b="0" i="0" dirty="0">
                <a:solidFill>
                  <a:srgbClr val="000000"/>
                </a:solidFill>
                <a:effectLst/>
                <a:latin typeface="Nunito" pitchFamily="2" charset="0"/>
              </a:rPr>
              <a:t>It leverages the fault tolerance provided by the Hadoop File System (HDFS).</a:t>
            </a:r>
          </a:p>
          <a:p>
            <a:pPr marL="285750" marR="0" lvl="0" indent="-285750" algn="just" rtl="0">
              <a:spcBef>
                <a:spcPts val="0"/>
              </a:spcBef>
              <a:spcAft>
                <a:spcPts val="0"/>
              </a:spcAft>
              <a:buClr>
                <a:schemeClr val="dk1"/>
              </a:buClr>
              <a:buSzPts val="2800"/>
              <a:buFont typeface="Arial"/>
              <a:buChar char="•"/>
            </a:pPr>
            <a:endParaRPr lang="en-US" b="0" i="0" dirty="0">
              <a:solidFill>
                <a:srgbClr val="000000"/>
              </a:solidFill>
              <a:effectLst/>
              <a:latin typeface="Nunito" pitchFamily="2" charset="0"/>
            </a:endParaRPr>
          </a:p>
          <a:p>
            <a:pPr marL="285750" marR="0" lvl="0" indent="-285750" algn="just" rtl="0">
              <a:spcBef>
                <a:spcPts val="0"/>
              </a:spcBef>
              <a:spcAft>
                <a:spcPts val="0"/>
              </a:spcAft>
              <a:buClr>
                <a:schemeClr val="dk1"/>
              </a:buClr>
              <a:buSzPts val="2800"/>
              <a:buFont typeface="Arial"/>
              <a:buChar char="•"/>
            </a:pPr>
            <a:r>
              <a:rPr lang="en-US" b="0" i="0" dirty="0">
                <a:solidFill>
                  <a:srgbClr val="000000"/>
                </a:solidFill>
                <a:effectLst/>
                <a:latin typeface="Nunito" pitchFamily="2" charset="0"/>
              </a:rPr>
              <a:t>It is a part of the Hadoop ecosystem that provides random real-time read/write access to data in the Hadoop File System.</a:t>
            </a:r>
            <a:endParaRPr lang="en-US" sz="2000" b="0" i="0" u="none" strike="noStrike" dirty="0">
              <a:solidFill>
                <a:schemeClr val="dk1"/>
              </a:solidFill>
              <a:latin typeface="EB Garamond"/>
              <a:ea typeface="EB Garamond"/>
              <a:cs typeface="EB Garamond"/>
              <a:sym typeface="EB Garamond"/>
            </a:endParaRPr>
          </a:p>
          <a:p>
            <a:pPr marL="285750" marR="0" lvl="0" indent="-285750" algn="just" rtl="0">
              <a:spcBef>
                <a:spcPts val="0"/>
              </a:spcBef>
              <a:spcAft>
                <a:spcPts val="0"/>
              </a:spcAft>
              <a:buClr>
                <a:schemeClr val="dk1"/>
              </a:buClr>
              <a:buSzPts val="2800"/>
              <a:buFont typeface="Arial"/>
              <a:buChar char="•"/>
            </a:pPr>
            <a:endParaRPr lang="en-US" sz="2000" b="0" i="0" u="none" strike="noStrike" dirty="0">
              <a:solidFill>
                <a:schemeClr val="dk1"/>
              </a:solidFill>
              <a:latin typeface="EB Garamond"/>
              <a:ea typeface="EB Garamond"/>
              <a:cs typeface="EB Garamond"/>
              <a:sym typeface="EB Garamond"/>
            </a:endParaRPr>
          </a:p>
          <a:p>
            <a:endParaRPr lang="en-IN" dirty="0"/>
          </a:p>
        </p:txBody>
      </p:sp>
      <p:sp>
        <p:nvSpPr>
          <p:cNvPr id="4" name="Slide Number Placeholder 3">
            <a:extLst>
              <a:ext uri="{FF2B5EF4-FFF2-40B4-BE49-F238E27FC236}">
                <a16:creationId xmlns:a16="http://schemas.microsoft.com/office/drawing/2014/main" id="{46854599-184A-E04F-E0D3-DBDC56B38C7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34</a:t>
            </a:fld>
            <a:endParaRPr lang="en-IN"/>
          </a:p>
        </p:txBody>
      </p:sp>
    </p:spTree>
    <p:extLst>
      <p:ext uri="{BB962C8B-B14F-4D97-AF65-F5344CB8AC3E}">
        <p14:creationId xmlns:p14="http://schemas.microsoft.com/office/powerpoint/2010/main" val="40411631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241A5-EF90-4620-13E5-5D1C76ABDC0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FEFC4A4-81DC-29A3-A4D7-060281BC75A3}"/>
              </a:ext>
            </a:extLst>
          </p:cNvPr>
          <p:cNvSpPr>
            <a:spLocks noGrp="1"/>
          </p:cNvSpPr>
          <p:nvPr>
            <p:ph idx="1"/>
          </p:nvPr>
        </p:nvSpPr>
        <p:spPr/>
        <p:txBody>
          <a:bodyPr/>
          <a:lstStyle/>
          <a:p>
            <a:pPr marL="285750" marR="0" lvl="0" indent="-285750" algn="just" rtl="0">
              <a:spcBef>
                <a:spcPts val="0"/>
              </a:spcBef>
              <a:spcAft>
                <a:spcPts val="0"/>
              </a:spcAft>
              <a:buClr>
                <a:schemeClr val="dk1"/>
              </a:buClr>
              <a:buSzPts val="2800"/>
              <a:buFont typeface="Arial"/>
              <a:buChar char="•"/>
            </a:pPr>
            <a:r>
              <a:rPr lang="en-US" sz="2000" b="0" i="0" u="none" strike="noStrike" dirty="0">
                <a:solidFill>
                  <a:schemeClr val="dk1"/>
                </a:solidFill>
                <a:latin typeface="EB Garamond"/>
                <a:ea typeface="EB Garamond"/>
                <a:cs typeface="EB Garamond"/>
                <a:sym typeface="EB Garamond"/>
              </a:rPr>
              <a:t>HBase deployment adheres to </a:t>
            </a:r>
            <a:r>
              <a:rPr lang="en-US" sz="2000" b="1" i="0" u="none" strike="noStrike" dirty="0">
                <a:solidFill>
                  <a:schemeClr val="dk1"/>
                </a:solidFill>
                <a:latin typeface="EB Garamond"/>
                <a:ea typeface="EB Garamond"/>
                <a:cs typeface="EB Garamond"/>
                <a:sym typeface="EB Garamond"/>
              </a:rPr>
              <a:t>a master-worker pattern</a:t>
            </a:r>
            <a:r>
              <a:rPr lang="en-US" sz="2000" b="0" i="0" u="none" strike="noStrike" dirty="0">
                <a:solidFill>
                  <a:schemeClr val="dk1"/>
                </a:solidFill>
                <a:latin typeface="EB Garamond"/>
                <a:ea typeface="EB Garamond"/>
                <a:cs typeface="EB Garamond"/>
                <a:sym typeface="EB Garamond"/>
              </a:rPr>
              <a:t>. </a:t>
            </a:r>
            <a:endParaRPr lang="en-US" dirty="0"/>
          </a:p>
          <a:p>
            <a:pPr marL="285750" marR="0" lvl="0" indent="-107950" algn="just" rtl="0">
              <a:spcBef>
                <a:spcPts val="0"/>
              </a:spcBef>
              <a:spcAft>
                <a:spcPts val="0"/>
              </a:spcAft>
              <a:buClr>
                <a:schemeClr val="dk1"/>
              </a:buClr>
              <a:buSzPts val="2800"/>
              <a:buFont typeface="Arial"/>
              <a:buNone/>
            </a:pPr>
            <a:endParaRPr lang="en-US" sz="2000" b="0" i="0" u="none" strike="noStrike" dirty="0">
              <a:solidFill>
                <a:schemeClr val="dk1"/>
              </a:solidFill>
              <a:latin typeface="EB Garamond"/>
              <a:ea typeface="EB Garamond"/>
              <a:cs typeface="EB Garamond"/>
              <a:sym typeface="EB Garamond"/>
            </a:endParaRPr>
          </a:p>
          <a:p>
            <a:pPr marL="285750" marR="0" lvl="0" indent="-285750" algn="just" rtl="0">
              <a:spcBef>
                <a:spcPts val="0"/>
              </a:spcBef>
              <a:spcAft>
                <a:spcPts val="0"/>
              </a:spcAft>
              <a:buClr>
                <a:schemeClr val="dk1"/>
              </a:buClr>
              <a:buSzPts val="2800"/>
              <a:buFont typeface="Arial"/>
              <a:buChar char="•"/>
            </a:pPr>
            <a:r>
              <a:rPr lang="en-US" sz="2000" b="0" i="0" u="none" strike="noStrike" dirty="0">
                <a:solidFill>
                  <a:schemeClr val="dk1"/>
                </a:solidFill>
                <a:latin typeface="EB Garamond"/>
                <a:ea typeface="EB Garamond"/>
                <a:cs typeface="EB Garamond"/>
                <a:sym typeface="EB Garamond"/>
              </a:rPr>
              <a:t>Therefore, there is usually a master and a </a:t>
            </a:r>
            <a:r>
              <a:rPr lang="en-US" sz="2000" b="1" i="0" u="none" strike="noStrike" dirty="0">
                <a:solidFill>
                  <a:schemeClr val="dk1"/>
                </a:solidFill>
                <a:latin typeface="EB Garamond"/>
                <a:ea typeface="EB Garamond"/>
                <a:cs typeface="EB Garamond"/>
                <a:sym typeface="EB Garamond"/>
              </a:rPr>
              <a:t>set of workers</a:t>
            </a:r>
            <a:r>
              <a:rPr lang="en-US" sz="2000" b="0" i="0" u="none" strike="noStrike" dirty="0">
                <a:solidFill>
                  <a:schemeClr val="dk1"/>
                </a:solidFill>
                <a:latin typeface="EB Garamond"/>
                <a:ea typeface="EB Garamond"/>
                <a:cs typeface="EB Garamond"/>
                <a:sym typeface="EB Garamond"/>
              </a:rPr>
              <a:t>, commonly known as </a:t>
            </a:r>
            <a:r>
              <a:rPr lang="en-US" sz="2000" b="1" i="0" u="none" strike="noStrike" dirty="0">
                <a:solidFill>
                  <a:schemeClr val="dk1"/>
                </a:solidFill>
                <a:latin typeface="EB Garamond"/>
                <a:ea typeface="EB Garamond"/>
                <a:cs typeface="EB Garamond"/>
                <a:sym typeface="EB Garamond"/>
              </a:rPr>
              <a:t>region servers. </a:t>
            </a:r>
            <a:endParaRPr lang="en-US" dirty="0"/>
          </a:p>
          <a:p>
            <a:pPr marL="285750" marR="0" lvl="0" indent="-107950" algn="just" rtl="0">
              <a:spcBef>
                <a:spcPts val="0"/>
              </a:spcBef>
              <a:spcAft>
                <a:spcPts val="0"/>
              </a:spcAft>
              <a:buClr>
                <a:schemeClr val="dk1"/>
              </a:buClr>
              <a:buSzPts val="2800"/>
              <a:buFont typeface="Arial"/>
              <a:buNone/>
            </a:pPr>
            <a:endParaRPr lang="en-US" sz="2000" dirty="0">
              <a:solidFill>
                <a:schemeClr val="dk1"/>
              </a:solidFill>
              <a:latin typeface="EB Garamond"/>
              <a:ea typeface="EB Garamond"/>
              <a:cs typeface="EB Garamond"/>
              <a:sym typeface="EB Garamond"/>
            </a:endParaRPr>
          </a:p>
          <a:p>
            <a:pPr marL="285750" marR="0" lvl="0" indent="-285750" algn="just" rtl="0">
              <a:spcBef>
                <a:spcPts val="0"/>
              </a:spcBef>
              <a:spcAft>
                <a:spcPts val="0"/>
              </a:spcAft>
              <a:buClr>
                <a:schemeClr val="dk1"/>
              </a:buClr>
              <a:buSzPts val="2800"/>
              <a:buFont typeface="Arial"/>
              <a:buChar char="•"/>
            </a:pPr>
            <a:r>
              <a:rPr lang="en-US" sz="2000" b="0" i="0" u="none" strike="noStrike" dirty="0">
                <a:solidFill>
                  <a:schemeClr val="dk1"/>
                </a:solidFill>
                <a:latin typeface="EB Garamond"/>
                <a:ea typeface="EB Garamond"/>
                <a:cs typeface="EB Garamond"/>
                <a:sym typeface="EB Garamond"/>
              </a:rPr>
              <a:t>When HBase starts, the </a:t>
            </a:r>
            <a:r>
              <a:rPr lang="en-US" sz="2000" b="1" i="0" u="none" strike="noStrike" dirty="0">
                <a:solidFill>
                  <a:schemeClr val="dk1"/>
                </a:solidFill>
                <a:latin typeface="EB Garamond"/>
                <a:ea typeface="EB Garamond"/>
                <a:cs typeface="EB Garamond"/>
                <a:sym typeface="EB Garamond"/>
              </a:rPr>
              <a:t>master allocates a set of regions to a region server.</a:t>
            </a:r>
            <a:endParaRPr lang="en-US" dirty="0"/>
          </a:p>
          <a:p>
            <a:pPr marL="285750" marR="0" lvl="0" indent="-107950" algn="just" rtl="0">
              <a:spcBef>
                <a:spcPts val="0"/>
              </a:spcBef>
              <a:spcAft>
                <a:spcPts val="0"/>
              </a:spcAft>
              <a:buClr>
                <a:schemeClr val="dk1"/>
              </a:buClr>
              <a:buSzPts val="2800"/>
              <a:buFont typeface="Arial"/>
              <a:buNone/>
            </a:pPr>
            <a:endParaRPr lang="en-US" sz="2000" dirty="0">
              <a:solidFill>
                <a:schemeClr val="dk1"/>
              </a:solidFill>
              <a:latin typeface="EB Garamond"/>
              <a:ea typeface="EB Garamond"/>
              <a:cs typeface="EB Garamond"/>
              <a:sym typeface="EB Garamond"/>
            </a:endParaRPr>
          </a:p>
          <a:p>
            <a:pPr marL="285750" marR="0" lvl="0" indent="-285750" algn="just" rtl="0">
              <a:spcBef>
                <a:spcPts val="0"/>
              </a:spcBef>
              <a:spcAft>
                <a:spcPts val="0"/>
              </a:spcAft>
              <a:buClr>
                <a:schemeClr val="dk1"/>
              </a:buClr>
              <a:buSzPts val="2800"/>
              <a:buFont typeface="Arial"/>
              <a:buChar char="•"/>
            </a:pPr>
            <a:r>
              <a:rPr lang="en-US" sz="2000" b="0" i="0" u="none" strike="noStrike" dirty="0">
                <a:solidFill>
                  <a:schemeClr val="dk1"/>
                </a:solidFill>
                <a:latin typeface="EB Garamond"/>
                <a:ea typeface="EB Garamond"/>
                <a:cs typeface="EB Garamond"/>
                <a:sym typeface="EB Garamond"/>
              </a:rPr>
              <a:t> Each </a:t>
            </a:r>
            <a:r>
              <a:rPr lang="en-US" sz="2000" b="1" i="0" u="none" strike="noStrike" dirty="0">
                <a:solidFill>
                  <a:schemeClr val="dk1"/>
                </a:solidFill>
                <a:latin typeface="EB Garamond"/>
                <a:ea typeface="EB Garamond"/>
                <a:cs typeface="EB Garamond"/>
                <a:sym typeface="EB Garamond"/>
              </a:rPr>
              <a:t>region stores an ordered set of rows</a:t>
            </a:r>
            <a:r>
              <a:rPr lang="en-US" sz="2000" b="0" i="0" u="none" strike="noStrike" dirty="0">
                <a:solidFill>
                  <a:schemeClr val="dk1"/>
                </a:solidFill>
                <a:latin typeface="EB Garamond"/>
                <a:ea typeface="EB Garamond"/>
                <a:cs typeface="EB Garamond"/>
                <a:sym typeface="EB Garamond"/>
              </a:rPr>
              <a:t>, where each row is identified by a unique </a:t>
            </a:r>
            <a:r>
              <a:rPr lang="en-US" sz="2000" b="1" i="0" u="none" strike="noStrike" dirty="0">
                <a:solidFill>
                  <a:schemeClr val="dk1"/>
                </a:solidFill>
                <a:latin typeface="EB Garamond"/>
                <a:ea typeface="EB Garamond"/>
                <a:cs typeface="EB Garamond"/>
                <a:sym typeface="EB Garamond"/>
              </a:rPr>
              <a:t>row-key.</a:t>
            </a:r>
            <a:endParaRPr lang="en-US" dirty="0"/>
          </a:p>
          <a:p>
            <a:pPr marL="285750" marR="0" lvl="0" indent="-107950" algn="just" rtl="0">
              <a:spcBef>
                <a:spcPts val="0"/>
              </a:spcBef>
              <a:spcAft>
                <a:spcPts val="0"/>
              </a:spcAft>
              <a:buClr>
                <a:schemeClr val="dk1"/>
              </a:buClr>
              <a:buSzPts val="2800"/>
              <a:buFont typeface="Arial"/>
              <a:buNone/>
            </a:pPr>
            <a:endParaRPr lang="en-US" sz="2000" dirty="0">
              <a:solidFill>
                <a:schemeClr val="dk1"/>
              </a:solidFill>
              <a:latin typeface="EB Garamond"/>
              <a:ea typeface="EB Garamond"/>
              <a:cs typeface="EB Garamond"/>
              <a:sym typeface="EB Garamond"/>
            </a:endParaRPr>
          </a:p>
          <a:p>
            <a:pPr marL="285750" marR="0" lvl="0" indent="-285750" algn="just" rtl="0">
              <a:spcBef>
                <a:spcPts val="0"/>
              </a:spcBef>
              <a:spcAft>
                <a:spcPts val="0"/>
              </a:spcAft>
              <a:buClr>
                <a:schemeClr val="dk1"/>
              </a:buClr>
              <a:buSzPts val="2800"/>
              <a:buFont typeface="Arial"/>
              <a:buChar char="•"/>
            </a:pPr>
            <a:r>
              <a:rPr lang="en-US" sz="2000" b="0" i="0" u="none" strike="noStrike" dirty="0">
                <a:solidFill>
                  <a:schemeClr val="dk1"/>
                </a:solidFill>
                <a:latin typeface="EB Garamond"/>
                <a:ea typeface="EB Garamond"/>
                <a:cs typeface="EB Garamond"/>
                <a:sym typeface="EB Garamond"/>
              </a:rPr>
              <a:t> As the number of </a:t>
            </a:r>
            <a:r>
              <a:rPr lang="en-US" sz="2000" b="1" i="0" u="none" strike="noStrike" dirty="0">
                <a:solidFill>
                  <a:schemeClr val="dk1"/>
                </a:solidFill>
                <a:latin typeface="EB Garamond"/>
                <a:ea typeface="EB Garamond"/>
                <a:cs typeface="EB Garamond"/>
                <a:sym typeface="EB Garamond"/>
              </a:rPr>
              <a:t>rows stored in a region grows </a:t>
            </a:r>
            <a:r>
              <a:rPr lang="en-US" sz="2000" b="0" i="0" u="none" strike="noStrike" dirty="0">
                <a:solidFill>
                  <a:schemeClr val="dk1"/>
                </a:solidFill>
                <a:latin typeface="EB Garamond"/>
                <a:ea typeface="EB Garamond"/>
                <a:cs typeface="EB Garamond"/>
                <a:sym typeface="EB Garamond"/>
              </a:rPr>
              <a:t>in size beyond a configured threshold, the region is split into two and rows are divided </a:t>
            </a:r>
            <a:r>
              <a:rPr lang="en-US" sz="1800" b="0" i="0" u="none" strike="noStrike" dirty="0">
                <a:solidFill>
                  <a:schemeClr val="dk1"/>
                </a:solidFill>
                <a:latin typeface="EB Garamond"/>
                <a:ea typeface="EB Garamond"/>
                <a:cs typeface="EB Garamond"/>
                <a:sym typeface="EB Garamond"/>
              </a:rPr>
              <a:t>between the two new ranges.</a:t>
            </a:r>
            <a:endParaRPr lang="en-US" sz="1800" dirty="0">
              <a:solidFill>
                <a:schemeClr val="dk1"/>
              </a:solidFill>
              <a:latin typeface="Calibri"/>
              <a:ea typeface="Calibri"/>
              <a:cs typeface="Calibri"/>
              <a:sym typeface="Calibri"/>
            </a:endParaRPr>
          </a:p>
        </p:txBody>
      </p:sp>
      <p:sp>
        <p:nvSpPr>
          <p:cNvPr id="4" name="Slide Number Placeholder 3">
            <a:extLst>
              <a:ext uri="{FF2B5EF4-FFF2-40B4-BE49-F238E27FC236}">
                <a16:creationId xmlns:a16="http://schemas.microsoft.com/office/drawing/2014/main" id="{97345EFB-D8E8-78A4-759A-932DF23E1AF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35</a:t>
            </a:fld>
            <a:endParaRPr lang="en-IN"/>
          </a:p>
        </p:txBody>
      </p:sp>
    </p:spTree>
    <p:extLst>
      <p:ext uri="{BB962C8B-B14F-4D97-AF65-F5344CB8AC3E}">
        <p14:creationId xmlns:p14="http://schemas.microsoft.com/office/powerpoint/2010/main" val="488556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D91BA-4F29-297E-311F-88218AA2395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249477E-B0E2-A94E-1285-5ECB197B1A64}"/>
              </a:ext>
            </a:extLst>
          </p:cNvPr>
          <p:cNvSpPr>
            <a:spLocks noGrp="1"/>
          </p:cNvSpPr>
          <p:nvPr>
            <p:ph idx="1"/>
          </p:nvPr>
        </p:nvSpPr>
        <p:spPr/>
        <p:txBody>
          <a:bodyPr/>
          <a:lstStyle/>
          <a:p>
            <a:pPr marL="457200" marR="0" lvl="0" indent="-457200" algn="just" rtl="0">
              <a:spcBef>
                <a:spcPts val="0"/>
              </a:spcBef>
              <a:spcAft>
                <a:spcPts val="0"/>
              </a:spcAft>
              <a:buClr>
                <a:schemeClr val="dk1"/>
              </a:buClr>
              <a:buSzPts val="2800"/>
              <a:buFont typeface="Arial"/>
              <a:buChar char="•"/>
            </a:pPr>
            <a:r>
              <a:rPr lang="en-US" sz="2000" b="0" i="0" u="none" strike="noStrike" dirty="0">
                <a:solidFill>
                  <a:schemeClr val="dk1"/>
                </a:solidFill>
                <a:latin typeface="EB Garamond"/>
                <a:ea typeface="EB Garamond"/>
                <a:cs typeface="EB Garamond"/>
                <a:sym typeface="EB Garamond"/>
              </a:rPr>
              <a:t>HBase stores </a:t>
            </a:r>
            <a:r>
              <a:rPr lang="en-US" sz="2000" b="1" i="0" u="none" strike="noStrike" dirty="0">
                <a:solidFill>
                  <a:schemeClr val="dk1"/>
                </a:solidFill>
                <a:latin typeface="EB Garamond"/>
                <a:ea typeface="EB Garamond"/>
                <a:cs typeface="EB Garamond"/>
                <a:sym typeface="EB Garamond"/>
              </a:rPr>
              <a:t>columns in a column-family together</a:t>
            </a:r>
            <a:r>
              <a:rPr lang="en-US" sz="2000" b="0" i="0" u="none" strike="noStrike" dirty="0">
                <a:solidFill>
                  <a:schemeClr val="dk1"/>
                </a:solidFill>
                <a:latin typeface="EB Garamond"/>
                <a:ea typeface="EB Garamond"/>
                <a:cs typeface="EB Garamond"/>
                <a:sym typeface="EB Garamond"/>
              </a:rPr>
              <a:t>. </a:t>
            </a:r>
            <a:endParaRPr lang="en-US" dirty="0"/>
          </a:p>
          <a:p>
            <a:pPr marL="457200" marR="0" lvl="0" indent="-279400" algn="just" rtl="0">
              <a:spcBef>
                <a:spcPts val="0"/>
              </a:spcBef>
              <a:spcAft>
                <a:spcPts val="0"/>
              </a:spcAft>
              <a:buClr>
                <a:schemeClr val="dk1"/>
              </a:buClr>
              <a:buSzPts val="2800"/>
              <a:buFont typeface="Arial"/>
              <a:buNone/>
            </a:pPr>
            <a:endParaRPr lang="en-US" sz="2000" dirty="0">
              <a:solidFill>
                <a:schemeClr val="dk1"/>
              </a:solidFill>
              <a:latin typeface="EB Garamond"/>
              <a:ea typeface="EB Garamond"/>
              <a:cs typeface="EB Garamond"/>
              <a:sym typeface="EB Garamond"/>
            </a:endParaRPr>
          </a:p>
          <a:p>
            <a:pPr marL="457200" marR="0" lvl="0" indent="-457200" algn="just" rtl="0">
              <a:spcBef>
                <a:spcPts val="0"/>
              </a:spcBef>
              <a:spcAft>
                <a:spcPts val="0"/>
              </a:spcAft>
              <a:buClr>
                <a:schemeClr val="dk1"/>
              </a:buClr>
              <a:buSzPts val="2800"/>
              <a:buFont typeface="Arial"/>
              <a:buChar char="•"/>
            </a:pPr>
            <a:r>
              <a:rPr lang="en-US" sz="2000" b="0" i="0" u="none" strike="noStrike" dirty="0">
                <a:solidFill>
                  <a:schemeClr val="dk1"/>
                </a:solidFill>
                <a:latin typeface="EB Garamond"/>
                <a:ea typeface="EB Garamond"/>
                <a:cs typeface="EB Garamond"/>
                <a:sym typeface="EB Garamond"/>
              </a:rPr>
              <a:t>Therefore, each </a:t>
            </a:r>
            <a:r>
              <a:rPr lang="en-US" sz="2000" b="1" i="0" u="none" strike="noStrike" dirty="0">
                <a:solidFill>
                  <a:schemeClr val="dk1"/>
                </a:solidFill>
                <a:latin typeface="EB Garamond"/>
                <a:ea typeface="EB Garamond"/>
                <a:cs typeface="EB Garamond"/>
                <a:sym typeface="EB Garamond"/>
              </a:rPr>
              <a:t>region maintains a separate store for each column-family </a:t>
            </a:r>
            <a:endParaRPr lang="en-US" sz="2000" dirty="0">
              <a:solidFill>
                <a:schemeClr val="dk1"/>
              </a:solidFill>
              <a:latin typeface="EB Garamond"/>
              <a:ea typeface="EB Garamond"/>
              <a:cs typeface="EB Garamond"/>
              <a:sym typeface="EB Garamond"/>
            </a:endParaRPr>
          </a:p>
          <a:p>
            <a:pPr marL="0" marR="0" lvl="0" indent="0" algn="just" rtl="0">
              <a:spcBef>
                <a:spcPts val="0"/>
              </a:spcBef>
              <a:spcAft>
                <a:spcPts val="0"/>
              </a:spcAft>
              <a:buNone/>
            </a:pPr>
            <a:endParaRPr lang="en-US" sz="2000" dirty="0">
              <a:solidFill>
                <a:schemeClr val="dk1"/>
              </a:solidFill>
              <a:latin typeface="EB Garamond"/>
              <a:ea typeface="EB Garamond"/>
              <a:cs typeface="EB Garamond"/>
              <a:sym typeface="EB Garamond"/>
            </a:endParaRPr>
          </a:p>
          <a:p>
            <a:pPr marL="457200" marR="0" lvl="0" indent="-457200" algn="just" rtl="0">
              <a:spcBef>
                <a:spcPts val="0"/>
              </a:spcBef>
              <a:spcAft>
                <a:spcPts val="0"/>
              </a:spcAft>
              <a:buClr>
                <a:schemeClr val="dk1"/>
              </a:buClr>
              <a:buSzPts val="2800"/>
              <a:buFont typeface="Arial"/>
              <a:buChar char="•"/>
            </a:pPr>
            <a:r>
              <a:rPr lang="en-US" sz="2000" b="0" i="0" u="none" strike="noStrike" dirty="0">
                <a:solidFill>
                  <a:schemeClr val="dk1"/>
                </a:solidFill>
                <a:latin typeface="EB Garamond"/>
                <a:ea typeface="EB Garamond"/>
                <a:cs typeface="EB Garamond"/>
                <a:sym typeface="EB Garamond"/>
              </a:rPr>
              <a:t> Each </a:t>
            </a:r>
            <a:r>
              <a:rPr lang="en-US" sz="2000" b="1" i="0" u="none" strike="noStrike" dirty="0">
                <a:solidFill>
                  <a:schemeClr val="dk1"/>
                </a:solidFill>
                <a:latin typeface="EB Garamond"/>
                <a:ea typeface="EB Garamond"/>
                <a:cs typeface="EB Garamond"/>
                <a:sym typeface="EB Garamond"/>
              </a:rPr>
              <a:t>store in turn maps to a physical file </a:t>
            </a:r>
            <a:r>
              <a:rPr lang="en-US" sz="2000" b="0" i="0" u="none" strike="noStrike" dirty="0">
                <a:solidFill>
                  <a:schemeClr val="dk1"/>
                </a:solidFill>
                <a:latin typeface="EB Garamond"/>
                <a:ea typeface="EB Garamond"/>
                <a:cs typeface="EB Garamond"/>
                <a:sym typeface="EB Garamond"/>
              </a:rPr>
              <a:t>that is stored in the underlying distributed filesystem.</a:t>
            </a:r>
            <a:endParaRPr lang="en-US" dirty="0"/>
          </a:p>
          <a:p>
            <a:pPr marL="457200" marR="0" lvl="0" indent="-279400" algn="just" rtl="0">
              <a:spcBef>
                <a:spcPts val="0"/>
              </a:spcBef>
              <a:spcAft>
                <a:spcPts val="0"/>
              </a:spcAft>
              <a:buClr>
                <a:schemeClr val="dk1"/>
              </a:buClr>
              <a:buSzPts val="2800"/>
              <a:buFont typeface="Arial"/>
              <a:buNone/>
            </a:pPr>
            <a:endParaRPr lang="en-US" sz="2000" dirty="0">
              <a:solidFill>
                <a:schemeClr val="dk1"/>
              </a:solidFill>
              <a:latin typeface="EB Garamond"/>
              <a:ea typeface="EB Garamond"/>
              <a:cs typeface="EB Garamond"/>
              <a:sym typeface="EB Garamond"/>
            </a:endParaRPr>
          </a:p>
          <a:p>
            <a:pPr marL="457200" marR="0" lvl="0" indent="-457200" algn="just" rtl="0">
              <a:spcBef>
                <a:spcPts val="0"/>
              </a:spcBef>
              <a:spcAft>
                <a:spcPts val="0"/>
              </a:spcAft>
              <a:buClr>
                <a:schemeClr val="dk1"/>
              </a:buClr>
              <a:buSzPts val="2800"/>
              <a:buFont typeface="Arial"/>
              <a:buChar char="•"/>
            </a:pPr>
            <a:r>
              <a:rPr lang="en-US" sz="2000" b="0" i="0" u="none" strike="noStrike" dirty="0">
                <a:solidFill>
                  <a:schemeClr val="dk1"/>
                </a:solidFill>
                <a:latin typeface="EB Garamond"/>
                <a:ea typeface="EB Garamond"/>
                <a:cs typeface="EB Garamond"/>
                <a:sym typeface="EB Garamond"/>
              </a:rPr>
              <a:t> For each store, HBase </a:t>
            </a:r>
            <a:r>
              <a:rPr lang="en-US" sz="2000" b="1" i="0" u="none" strike="noStrike" dirty="0">
                <a:solidFill>
                  <a:schemeClr val="dk1"/>
                </a:solidFill>
                <a:latin typeface="EB Garamond"/>
                <a:ea typeface="EB Garamond"/>
                <a:cs typeface="EB Garamond"/>
                <a:sym typeface="EB Garamond"/>
              </a:rPr>
              <a:t>abstracts access to the underlying filesystem with the help of a thin wrapper that acts as the intermediary between the store and the underlying physical file.</a:t>
            </a:r>
            <a:endParaRPr lang="en-US" sz="2000" b="1" dirty="0">
              <a:solidFill>
                <a:schemeClr val="dk1"/>
              </a:solidFill>
              <a:latin typeface="Calibri"/>
              <a:ea typeface="Calibri"/>
              <a:cs typeface="Calibri"/>
              <a:sym typeface="Calibri"/>
            </a:endParaRPr>
          </a:p>
          <a:p>
            <a:endParaRPr lang="en-IN" dirty="0"/>
          </a:p>
        </p:txBody>
      </p:sp>
      <p:sp>
        <p:nvSpPr>
          <p:cNvPr id="4" name="Slide Number Placeholder 3">
            <a:extLst>
              <a:ext uri="{FF2B5EF4-FFF2-40B4-BE49-F238E27FC236}">
                <a16:creationId xmlns:a16="http://schemas.microsoft.com/office/drawing/2014/main" id="{45D92BF7-BF35-3FBA-C1F2-D786DB07F1C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36</a:t>
            </a:fld>
            <a:endParaRPr lang="en-IN"/>
          </a:p>
        </p:txBody>
      </p:sp>
    </p:spTree>
    <p:extLst>
      <p:ext uri="{BB962C8B-B14F-4D97-AF65-F5344CB8AC3E}">
        <p14:creationId xmlns:p14="http://schemas.microsoft.com/office/powerpoint/2010/main" val="2180883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DEFFE-4E26-C876-B76B-4B6BD6BBF39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3F8EE01-0D14-4EC5-352F-2A5C6839ED13}"/>
              </a:ext>
            </a:extLst>
          </p:cNvPr>
          <p:cNvSpPr>
            <a:spLocks noGrp="1"/>
          </p:cNvSpPr>
          <p:nvPr>
            <p:ph idx="1"/>
          </p:nvPr>
        </p:nvSpPr>
        <p:spPr/>
        <p:txBody>
          <a:bodyPr/>
          <a:lstStyle/>
          <a:p>
            <a:r>
              <a:rPr lang="en-US" sz="2000" b="0" i="0" u="none" strike="noStrike" dirty="0">
                <a:solidFill>
                  <a:schemeClr val="dk1"/>
                </a:solidFill>
                <a:latin typeface="EB Garamond"/>
                <a:ea typeface="EB Garamond"/>
                <a:cs typeface="EB Garamond"/>
                <a:sym typeface="EB Garamond"/>
              </a:rPr>
              <a:t>Each region has an in-memory store, or cache, and a write-ahead-log (WAL)</a:t>
            </a:r>
            <a:endParaRPr lang="en-US" dirty="0">
              <a:solidFill>
                <a:schemeClr val="dk1"/>
              </a:solidFill>
              <a:latin typeface="Calibri"/>
              <a:ea typeface="EB Garamond"/>
              <a:cs typeface="Calibri"/>
              <a:sym typeface="Calibri"/>
            </a:endParaRPr>
          </a:p>
          <a:p>
            <a:r>
              <a:rPr lang="en-US" sz="2000" b="0" i="0" u="none" strike="noStrike" dirty="0">
                <a:solidFill>
                  <a:schemeClr val="dk1"/>
                </a:solidFill>
                <a:latin typeface="EB Garamond"/>
                <a:ea typeface="EB Garamond"/>
                <a:cs typeface="EB Garamond"/>
                <a:sym typeface="EB Garamond"/>
              </a:rPr>
              <a:t>When data is written to a region, it’s first written to the write-ahead-log.</a:t>
            </a:r>
            <a:endParaRPr lang="en-US" dirty="0">
              <a:sym typeface="EB Garamond"/>
            </a:endParaRPr>
          </a:p>
          <a:p>
            <a:r>
              <a:rPr lang="en-US" sz="2000" b="0" i="0" u="none" strike="noStrike" dirty="0">
                <a:solidFill>
                  <a:schemeClr val="dk1"/>
                </a:solidFill>
                <a:latin typeface="EB Garamond"/>
                <a:ea typeface="EB Garamond"/>
                <a:cs typeface="EB Garamond"/>
                <a:sym typeface="EB Garamond"/>
              </a:rPr>
              <a:t>Soon afterwards, it’s written to the region’s in-memory store.</a:t>
            </a:r>
            <a:endParaRPr lang="en-US" dirty="0">
              <a:sym typeface="EB Garamond"/>
            </a:endParaRPr>
          </a:p>
          <a:p>
            <a:r>
              <a:rPr lang="en-US" sz="2000" b="0" i="0" u="none" strike="noStrike" dirty="0">
                <a:solidFill>
                  <a:schemeClr val="dk1"/>
                </a:solidFill>
                <a:latin typeface="EB Garamond"/>
                <a:ea typeface="EB Garamond"/>
                <a:cs typeface="EB Garamond"/>
                <a:sym typeface="EB Garamond"/>
              </a:rPr>
              <a:t>If thein-memory store is full, data is flushed to disk and persisted in the underlying distributed storage.</a:t>
            </a:r>
            <a:endParaRPr lang="en-US" sz="2000" dirty="0">
              <a:solidFill>
                <a:schemeClr val="dk1"/>
              </a:solidFill>
              <a:latin typeface="Calibri"/>
              <a:ea typeface="Calibri"/>
              <a:cs typeface="Calibri"/>
              <a:sym typeface="Calibri"/>
            </a:endParaRPr>
          </a:p>
          <a:p>
            <a:endParaRPr lang="en-IN" dirty="0"/>
          </a:p>
        </p:txBody>
      </p:sp>
      <p:sp>
        <p:nvSpPr>
          <p:cNvPr id="4" name="Slide Number Placeholder 3">
            <a:extLst>
              <a:ext uri="{FF2B5EF4-FFF2-40B4-BE49-F238E27FC236}">
                <a16:creationId xmlns:a16="http://schemas.microsoft.com/office/drawing/2014/main" id="{3B8935FB-BE14-E64A-AA55-8628CBCB8B7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37</a:t>
            </a:fld>
            <a:endParaRPr lang="en-IN"/>
          </a:p>
        </p:txBody>
      </p:sp>
      <p:pic>
        <p:nvPicPr>
          <p:cNvPr id="7" name="Google Shape;653;p106">
            <a:extLst>
              <a:ext uri="{FF2B5EF4-FFF2-40B4-BE49-F238E27FC236}">
                <a16:creationId xmlns:a16="http://schemas.microsoft.com/office/drawing/2014/main" id="{D0FA7C97-822A-885A-BF45-CF652FADB86D}"/>
              </a:ext>
            </a:extLst>
          </p:cNvPr>
          <p:cNvPicPr preferRelativeResize="0"/>
          <p:nvPr/>
        </p:nvPicPr>
        <p:blipFill rotWithShape="1">
          <a:blip r:embed="rId2">
            <a:alphaModFix/>
          </a:blip>
          <a:srcRect/>
          <a:stretch/>
        </p:blipFill>
        <p:spPr>
          <a:xfrm>
            <a:off x="3793216" y="3707151"/>
            <a:ext cx="3968298" cy="3237935"/>
          </a:xfrm>
          <a:prstGeom prst="rect">
            <a:avLst/>
          </a:prstGeom>
          <a:noFill/>
          <a:ln>
            <a:noFill/>
          </a:ln>
        </p:spPr>
      </p:pic>
    </p:spTree>
    <p:extLst>
      <p:ext uri="{BB962C8B-B14F-4D97-AF65-F5344CB8AC3E}">
        <p14:creationId xmlns:p14="http://schemas.microsoft.com/office/powerpoint/2010/main" val="193423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3D2ED-3297-786F-3F6C-23B959E0806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D4A79F0-76D2-6480-5145-8152A2866AA6}"/>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598C4D11-1D69-9C46-A527-52F74A94C6F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38</a:t>
            </a:fld>
            <a:endParaRPr lang="en-IN"/>
          </a:p>
        </p:txBody>
      </p:sp>
      <p:pic>
        <p:nvPicPr>
          <p:cNvPr id="6" name="Picture 5">
            <a:extLst>
              <a:ext uri="{FF2B5EF4-FFF2-40B4-BE49-F238E27FC236}">
                <a16:creationId xmlns:a16="http://schemas.microsoft.com/office/drawing/2014/main" id="{3957747D-5E2B-C194-4BCB-90FA7A291158}"/>
              </a:ext>
            </a:extLst>
          </p:cNvPr>
          <p:cNvPicPr>
            <a:picLocks noChangeAspect="1"/>
          </p:cNvPicPr>
          <p:nvPr/>
        </p:nvPicPr>
        <p:blipFill>
          <a:blip r:embed="rId3"/>
          <a:stretch>
            <a:fillRect/>
          </a:stretch>
        </p:blipFill>
        <p:spPr>
          <a:xfrm>
            <a:off x="2759892" y="1973454"/>
            <a:ext cx="6012341" cy="4198746"/>
          </a:xfrm>
          <a:prstGeom prst="rect">
            <a:avLst/>
          </a:prstGeom>
        </p:spPr>
      </p:pic>
    </p:spTree>
    <p:extLst>
      <p:ext uri="{BB962C8B-B14F-4D97-AF65-F5344CB8AC3E}">
        <p14:creationId xmlns:p14="http://schemas.microsoft.com/office/powerpoint/2010/main" val="3536083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CCAC1-9CCF-1B95-5B4E-F447695C63EB}"/>
              </a:ext>
            </a:extLst>
          </p:cNvPr>
          <p:cNvSpPr>
            <a:spLocks noGrp="1"/>
          </p:cNvSpPr>
          <p:nvPr>
            <p:ph type="title"/>
          </p:nvPr>
        </p:nvSpPr>
        <p:spPr/>
        <p:txBody>
          <a:bodyPr/>
          <a:lstStyle/>
          <a:p>
            <a:r>
              <a:rPr lang="en-US" dirty="0"/>
              <a:t>Hadoop framework</a:t>
            </a:r>
            <a:endParaRPr lang="en-IN" dirty="0"/>
          </a:p>
        </p:txBody>
      </p:sp>
      <p:sp>
        <p:nvSpPr>
          <p:cNvPr id="3" name="Content Placeholder 2">
            <a:extLst>
              <a:ext uri="{FF2B5EF4-FFF2-40B4-BE49-F238E27FC236}">
                <a16:creationId xmlns:a16="http://schemas.microsoft.com/office/drawing/2014/main" id="{280E69F4-C420-7412-A6B4-7D14337448D2}"/>
              </a:ext>
            </a:extLst>
          </p:cNvPr>
          <p:cNvSpPr>
            <a:spLocks noGrp="1"/>
          </p:cNvSpPr>
          <p:nvPr>
            <p:ph idx="1"/>
          </p:nvPr>
        </p:nvSpPr>
        <p:spPr/>
        <p:txBody>
          <a:bodyPr/>
          <a:lstStyle/>
          <a:p>
            <a:r>
              <a:rPr lang="en-US" b="0" i="0" dirty="0">
                <a:solidFill>
                  <a:srgbClr val="273239"/>
                </a:solidFill>
                <a:effectLst/>
                <a:latin typeface="urw-din"/>
              </a:rPr>
              <a:t>Hadoop is a framework that enables processing of large data sets which reside in the form of clusters. </a:t>
            </a:r>
          </a:p>
          <a:p>
            <a:r>
              <a:rPr lang="en-US" b="0" i="0" dirty="0">
                <a:solidFill>
                  <a:srgbClr val="273239"/>
                </a:solidFill>
                <a:effectLst/>
                <a:latin typeface="urw-din"/>
              </a:rPr>
              <a:t>Hadoop is made up of several modules that are supported by a large ecosystem of technologies. </a:t>
            </a:r>
          </a:p>
          <a:p>
            <a:r>
              <a:rPr lang="en-US" b="0" i="1" dirty="0">
                <a:solidFill>
                  <a:srgbClr val="273239"/>
                </a:solidFill>
                <a:effectLst/>
                <a:latin typeface="urw-din"/>
              </a:rPr>
              <a:t>Hadoop Ecosystem </a:t>
            </a:r>
            <a:r>
              <a:rPr lang="en-US" b="0" i="0" dirty="0">
                <a:solidFill>
                  <a:srgbClr val="273239"/>
                </a:solidFill>
                <a:effectLst/>
                <a:latin typeface="urw-din"/>
              </a:rPr>
              <a:t>is a platform or a suite which provides various services to solve the big data problems.</a:t>
            </a:r>
            <a:endParaRPr lang="en-US" dirty="0">
              <a:solidFill>
                <a:srgbClr val="273239"/>
              </a:solidFill>
              <a:latin typeface="urw-din"/>
            </a:endParaRPr>
          </a:p>
          <a:p>
            <a:r>
              <a:rPr lang="en-US" b="0" i="0" dirty="0">
                <a:solidFill>
                  <a:srgbClr val="273239"/>
                </a:solidFill>
                <a:effectLst/>
                <a:latin typeface="urw-din"/>
              </a:rPr>
              <a:t>There are </a:t>
            </a:r>
            <a:r>
              <a:rPr lang="en-US" b="0" i="1" dirty="0">
                <a:solidFill>
                  <a:srgbClr val="273239"/>
                </a:solidFill>
                <a:effectLst/>
                <a:latin typeface="urw-din"/>
              </a:rPr>
              <a:t>four major elements of Hadoop</a:t>
            </a:r>
            <a:r>
              <a:rPr lang="en-US" b="0" i="0" dirty="0">
                <a:solidFill>
                  <a:srgbClr val="273239"/>
                </a:solidFill>
                <a:effectLst/>
                <a:latin typeface="urw-din"/>
              </a:rPr>
              <a:t> i.e. </a:t>
            </a:r>
            <a:r>
              <a:rPr lang="en-US" b="1" i="0" dirty="0">
                <a:solidFill>
                  <a:srgbClr val="273239"/>
                </a:solidFill>
                <a:effectLst/>
                <a:latin typeface="urw-din"/>
              </a:rPr>
              <a:t>HDFS, MapReduce, YARN, and Hadoop Common.</a:t>
            </a:r>
            <a:endParaRPr lang="en-IN" dirty="0"/>
          </a:p>
        </p:txBody>
      </p:sp>
      <p:sp>
        <p:nvSpPr>
          <p:cNvPr id="4" name="Slide Number Placeholder 3">
            <a:extLst>
              <a:ext uri="{FF2B5EF4-FFF2-40B4-BE49-F238E27FC236}">
                <a16:creationId xmlns:a16="http://schemas.microsoft.com/office/drawing/2014/main" id="{59668C9D-15D9-B752-63C8-3B0842B97D1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39</a:t>
            </a:fld>
            <a:endParaRPr lang="en-IN"/>
          </a:p>
        </p:txBody>
      </p:sp>
    </p:spTree>
    <p:extLst>
      <p:ext uri="{BB962C8B-B14F-4D97-AF65-F5344CB8AC3E}">
        <p14:creationId xmlns:p14="http://schemas.microsoft.com/office/powerpoint/2010/main" val="3957232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7E368-C471-0BA8-9C67-04BE8C9A6C1F}"/>
              </a:ext>
            </a:extLst>
          </p:cNvPr>
          <p:cNvSpPr>
            <a:spLocks noGrp="1"/>
          </p:cNvSpPr>
          <p:nvPr>
            <p:ph type="title"/>
          </p:nvPr>
        </p:nvSpPr>
        <p:spPr/>
        <p:txBody>
          <a:bodyPr>
            <a:noAutofit/>
          </a:bodyPr>
          <a:lstStyle/>
          <a:p>
            <a:r>
              <a:rPr lang="en-IN" sz="2800" b="1" i="0" u="none" strike="noStrike" dirty="0">
                <a:solidFill>
                  <a:schemeClr val="dk1"/>
                </a:solidFill>
                <a:latin typeface="Proxima Nova"/>
                <a:ea typeface="Proxima Nova"/>
                <a:cs typeface="Proxima Nova"/>
                <a:sym typeface="Proxima Nova"/>
              </a:rPr>
              <a:t>WORKING WITH COLUMN-ORIENTED DATABASES</a:t>
            </a:r>
            <a:br>
              <a:rPr lang="en-IN" sz="2800" dirty="0">
                <a:solidFill>
                  <a:schemeClr val="dk1"/>
                </a:solidFill>
                <a:latin typeface="Calibri"/>
                <a:ea typeface="Calibri"/>
                <a:cs typeface="Calibri"/>
                <a:sym typeface="Calibri"/>
              </a:rPr>
            </a:br>
            <a:endParaRPr lang="en-IN" sz="2800" dirty="0"/>
          </a:p>
        </p:txBody>
      </p:sp>
      <p:sp>
        <p:nvSpPr>
          <p:cNvPr id="3" name="Content Placeholder 2">
            <a:extLst>
              <a:ext uri="{FF2B5EF4-FFF2-40B4-BE49-F238E27FC236}">
                <a16:creationId xmlns:a16="http://schemas.microsoft.com/office/drawing/2014/main" id="{E8299A82-19B6-BB18-1FD1-B87E95847941}"/>
              </a:ext>
            </a:extLst>
          </p:cNvPr>
          <p:cNvSpPr>
            <a:spLocks noGrp="1"/>
          </p:cNvSpPr>
          <p:nvPr>
            <p:ph idx="1"/>
          </p:nvPr>
        </p:nvSpPr>
        <p:spPr>
          <a:xfrm>
            <a:off x="1069848" y="1805722"/>
            <a:ext cx="10058400" cy="4050792"/>
          </a:xfrm>
        </p:spPr>
        <p:txBody>
          <a:bodyPr/>
          <a:lstStyle/>
          <a:p>
            <a:r>
              <a:rPr lang="en-US" sz="2000" b="1" i="0" u="none" strike="noStrike" dirty="0">
                <a:solidFill>
                  <a:schemeClr val="dk1"/>
                </a:solidFill>
                <a:latin typeface="Proxima Nova"/>
                <a:ea typeface="Proxima Nova"/>
                <a:cs typeface="Proxima Nova"/>
                <a:sym typeface="Proxima Nova"/>
              </a:rPr>
              <a:t>Using Tables and Columns in Relational Databases</a:t>
            </a:r>
            <a:endParaRPr lang="en-US" sz="2000" dirty="0">
              <a:solidFill>
                <a:schemeClr val="dk1"/>
              </a:solidFill>
              <a:latin typeface="Calibri"/>
              <a:ea typeface="Calibri"/>
              <a:cs typeface="Calibri"/>
              <a:sym typeface="Calibri"/>
            </a:endParaRPr>
          </a:p>
          <a:p>
            <a:endParaRPr lang="en-IN" dirty="0"/>
          </a:p>
        </p:txBody>
      </p:sp>
      <p:sp>
        <p:nvSpPr>
          <p:cNvPr id="4" name="Slide Number Placeholder 3">
            <a:extLst>
              <a:ext uri="{FF2B5EF4-FFF2-40B4-BE49-F238E27FC236}">
                <a16:creationId xmlns:a16="http://schemas.microsoft.com/office/drawing/2014/main" id="{7AED2728-7303-3E3A-E0EC-3BCA431C43C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4</a:t>
            </a:fld>
            <a:endParaRPr lang="en-IN"/>
          </a:p>
        </p:txBody>
      </p:sp>
      <p:pic>
        <p:nvPicPr>
          <p:cNvPr id="5" name="Google Shape;565;p92">
            <a:extLst>
              <a:ext uri="{FF2B5EF4-FFF2-40B4-BE49-F238E27FC236}">
                <a16:creationId xmlns:a16="http://schemas.microsoft.com/office/drawing/2014/main" id="{D4E9159D-B4A2-6D9D-3B43-B17D4985DE08}"/>
              </a:ext>
            </a:extLst>
          </p:cNvPr>
          <p:cNvPicPr preferRelativeResize="0"/>
          <p:nvPr/>
        </p:nvPicPr>
        <p:blipFill rotWithShape="1">
          <a:blip r:embed="rId2">
            <a:alphaModFix/>
          </a:blip>
          <a:srcRect/>
          <a:stretch/>
        </p:blipFill>
        <p:spPr>
          <a:xfrm>
            <a:off x="1607282" y="2268296"/>
            <a:ext cx="8977436" cy="4750608"/>
          </a:xfrm>
          <a:prstGeom prst="rect">
            <a:avLst/>
          </a:prstGeom>
          <a:noFill/>
          <a:ln>
            <a:noFill/>
          </a:ln>
        </p:spPr>
      </p:pic>
    </p:spTree>
    <p:extLst>
      <p:ext uri="{BB962C8B-B14F-4D97-AF65-F5344CB8AC3E}">
        <p14:creationId xmlns:p14="http://schemas.microsoft.com/office/powerpoint/2010/main" val="12604823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CCAC5-8F56-E09A-6E14-9D539C400F08}"/>
              </a:ext>
            </a:extLst>
          </p:cNvPr>
          <p:cNvSpPr>
            <a:spLocks noGrp="1"/>
          </p:cNvSpPr>
          <p:nvPr>
            <p:ph type="title"/>
          </p:nvPr>
        </p:nvSpPr>
        <p:spPr/>
        <p:txBody>
          <a:bodyPr/>
          <a:lstStyle/>
          <a:p>
            <a:r>
              <a:rPr lang="en-US" dirty="0"/>
              <a:t>HBASE Data model</a:t>
            </a:r>
            <a:endParaRPr lang="en-IN" dirty="0"/>
          </a:p>
        </p:txBody>
      </p:sp>
      <p:sp>
        <p:nvSpPr>
          <p:cNvPr id="3" name="Content Placeholder 2">
            <a:extLst>
              <a:ext uri="{FF2B5EF4-FFF2-40B4-BE49-F238E27FC236}">
                <a16:creationId xmlns:a16="http://schemas.microsoft.com/office/drawing/2014/main" id="{6ED27F55-55A2-7139-8121-C3E5C34A482A}"/>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23F9E839-E97D-7F17-53DA-A84EAC9EE9F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40</a:t>
            </a:fld>
            <a:endParaRPr lang="en-IN"/>
          </a:p>
        </p:txBody>
      </p:sp>
      <p:pic>
        <p:nvPicPr>
          <p:cNvPr id="5" name="Picture 4">
            <a:extLst>
              <a:ext uri="{FF2B5EF4-FFF2-40B4-BE49-F238E27FC236}">
                <a16:creationId xmlns:a16="http://schemas.microsoft.com/office/drawing/2014/main" id="{005E734F-B016-AAF6-C43A-376F829C5D6F}"/>
              </a:ext>
            </a:extLst>
          </p:cNvPr>
          <p:cNvPicPr>
            <a:picLocks noChangeAspect="1"/>
          </p:cNvPicPr>
          <p:nvPr/>
        </p:nvPicPr>
        <p:blipFill>
          <a:blip r:embed="rId3"/>
          <a:stretch>
            <a:fillRect/>
          </a:stretch>
        </p:blipFill>
        <p:spPr>
          <a:xfrm>
            <a:off x="1866007" y="2600456"/>
            <a:ext cx="8024555" cy="3246401"/>
          </a:xfrm>
          <a:prstGeom prst="rect">
            <a:avLst/>
          </a:prstGeom>
        </p:spPr>
      </p:pic>
    </p:spTree>
    <p:extLst>
      <p:ext uri="{BB962C8B-B14F-4D97-AF65-F5344CB8AC3E}">
        <p14:creationId xmlns:p14="http://schemas.microsoft.com/office/powerpoint/2010/main" val="3433201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76F5-ABE0-FACE-0370-D37A69911D12}"/>
              </a:ext>
            </a:extLst>
          </p:cNvPr>
          <p:cNvSpPr>
            <a:spLocks noGrp="1"/>
          </p:cNvSpPr>
          <p:nvPr>
            <p:ph type="title"/>
          </p:nvPr>
        </p:nvSpPr>
        <p:spPr/>
        <p:txBody>
          <a:bodyPr>
            <a:normAutofit/>
          </a:bodyPr>
          <a:lstStyle/>
          <a:p>
            <a:r>
              <a:rPr lang="en-US" sz="3200" b="1" i="0" dirty="0">
                <a:solidFill>
                  <a:srgbClr val="222222"/>
                </a:solidFill>
                <a:effectLst/>
                <a:latin typeface="Source Sans Pro" panose="020B0503030403020204" pitchFamily="34" charset="0"/>
              </a:rPr>
              <a:t>How is HBase different from other NoSQL models</a:t>
            </a:r>
            <a:endParaRPr lang="en-IN" sz="3200" dirty="0"/>
          </a:p>
        </p:txBody>
      </p:sp>
      <p:sp>
        <p:nvSpPr>
          <p:cNvPr id="3" name="Content Placeholder 2">
            <a:extLst>
              <a:ext uri="{FF2B5EF4-FFF2-40B4-BE49-F238E27FC236}">
                <a16:creationId xmlns:a16="http://schemas.microsoft.com/office/drawing/2014/main" id="{FFABACD5-67F6-C91B-2A52-BAA52C453CB7}"/>
              </a:ext>
            </a:extLst>
          </p:cNvPr>
          <p:cNvSpPr>
            <a:spLocks noGrp="1"/>
          </p:cNvSpPr>
          <p:nvPr>
            <p:ph idx="1"/>
          </p:nvPr>
        </p:nvSpPr>
        <p:spPr/>
        <p:txBody>
          <a:bodyPr>
            <a:normAutofit lnSpcReduction="10000"/>
          </a:bodyPr>
          <a:lstStyle/>
          <a:p>
            <a:pPr algn="just">
              <a:buFont typeface="Arial" panose="020B0604020202020204" pitchFamily="34" charset="0"/>
              <a:buChar char="•"/>
            </a:pPr>
            <a:r>
              <a:rPr lang="en-US" sz="2800" b="0" i="0" dirty="0">
                <a:solidFill>
                  <a:srgbClr val="222222"/>
                </a:solidFill>
                <a:effectLst/>
                <a:latin typeface="Source Sans Pro" panose="020B0503030403020204" pitchFamily="34" charset="0"/>
              </a:rPr>
              <a:t>HBase stores data in the form of key/value pairs in a columnar model. </a:t>
            </a:r>
          </a:p>
          <a:p>
            <a:pPr algn="just">
              <a:buFont typeface="Arial" panose="020B0604020202020204" pitchFamily="34" charset="0"/>
              <a:buChar char="•"/>
            </a:pPr>
            <a:r>
              <a:rPr lang="en-US" sz="2800" b="0" i="0" dirty="0">
                <a:solidFill>
                  <a:srgbClr val="222222"/>
                </a:solidFill>
                <a:effectLst/>
                <a:latin typeface="Source Sans Pro" panose="020B0503030403020204" pitchFamily="34" charset="0"/>
              </a:rPr>
              <a:t>In this model, all the columns are grouped together as Column families.</a:t>
            </a:r>
          </a:p>
          <a:p>
            <a:pPr algn="just">
              <a:buFont typeface="Arial" panose="020B0604020202020204" pitchFamily="34" charset="0"/>
              <a:buChar char="•"/>
            </a:pPr>
            <a:r>
              <a:rPr lang="en-US" sz="2800" b="0" i="0" dirty="0">
                <a:solidFill>
                  <a:srgbClr val="222222"/>
                </a:solidFill>
                <a:effectLst/>
                <a:latin typeface="Source Sans Pro" panose="020B0503030403020204" pitchFamily="34" charset="0"/>
              </a:rPr>
              <a:t>HBase provides a flexible data model and low latency access to small amounts of data stored in large data sets.</a:t>
            </a:r>
          </a:p>
          <a:p>
            <a:pPr algn="just">
              <a:buFont typeface="Arial" panose="020B0604020202020204" pitchFamily="34" charset="0"/>
              <a:buChar char="•"/>
            </a:pPr>
            <a:r>
              <a:rPr lang="en-US" sz="2800" b="0" i="0" dirty="0">
                <a:solidFill>
                  <a:srgbClr val="222222"/>
                </a:solidFill>
                <a:effectLst/>
                <a:latin typeface="Source Sans Pro" panose="020B0503030403020204" pitchFamily="34" charset="0"/>
              </a:rPr>
              <a:t>HBase on top of Hadoop will increase the throughput and performance of distributed cluster set up. </a:t>
            </a:r>
          </a:p>
          <a:p>
            <a:pPr algn="just">
              <a:buFont typeface="Arial" panose="020B0604020202020204" pitchFamily="34" charset="0"/>
              <a:buChar char="•"/>
            </a:pPr>
            <a:r>
              <a:rPr lang="en-US" sz="2800" b="0" i="0" dirty="0">
                <a:solidFill>
                  <a:srgbClr val="222222"/>
                </a:solidFill>
                <a:effectLst/>
                <a:latin typeface="Source Sans Pro" panose="020B0503030403020204" pitchFamily="34" charset="0"/>
              </a:rPr>
              <a:t>In turn, it provides faster random reads and writes operations.</a:t>
            </a:r>
          </a:p>
          <a:p>
            <a:endParaRPr lang="en-IN" sz="2800" dirty="0"/>
          </a:p>
        </p:txBody>
      </p:sp>
      <p:sp>
        <p:nvSpPr>
          <p:cNvPr id="4" name="Slide Number Placeholder 3">
            <a:extLst>
              <a:ext uri="{FF2B5EF4-FFF2-40B4-BE49-F238E27FC236}">
                <a16:creationId xmlns:a16="http://schemas.microsoft.com/office/drawing/2014/main" id="{8D1F6D18-B780-73F8-0268-CBE9FA5B54F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41</a:t>
            </a:fld>
            <a:endParaRPr lang="en-IN"/>
          </a:p>
        </p:txBody>
      </p:sp>
    </p:spTree>
    <p:extLst>
      <p:ext uri="{BB962C8B-B14F-4D97-AF65-F5344CB8AC3E}">
        <p14:creationId xmlns:p14="http://schemas.microsoft.com/office/powerpoint/2010/main" val="1979485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1D14F-5CF5-7851-FE2F-50BD3FB5CF94}"/>
              </a:ext>
            </a:extLst>
          </p:cNvPr>
          <p:cNvSpPr>
            <a:spLocks noGrp="1"/>
          </p:cNvSpPr>
          <p:nvPr>
            <p:ph type="title"/>
          </p:nvPr>
        </p:nvSpPr>
        <p:spPr/>
        <p:txBody>
          <a:bodyPr/>
          <a:lstStyle/>
          <a:p>
            <a:r>
              <a:rPr lang="en-US" dirty="0"/>
              <a:t>Use cases</a:t>
            </a:r>
            <a:endParaRPr lang="en-IN" dirty="0"/>
          </a:p>
        </p:txBody>
      </p:sp>
      <p:sp>
        <p:nvSpPr>
          <p:cNvPr id="3" name="Content Placeholder 2">
            <a:extLst>
              <a:ext uri="{FF2B5EF4-FFF2-40B4-BE49-F238E27FC236}">
                <a16:creationId xmlns:a16="http://schemas.microsoft.com/office/drawing/2014/main" id="{2D3C0878-88C4-C30C-F1CD-B7FE6CBCE524}"/>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C8596D3D-160C-59EC-7D33-AA190E4520A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42</a:t>
            </a:fld>
            <a:endParaRPr lang="en-IN"/>
          </a:p>
        </p:txBody>
      </p:sp>
      <p:pic>
        <p:nvPicPr>
          <p:cNvPr id="5" name="Picture 4">
            <a:extLst>
              <a:ext uri="{FF2B5EF4-FFF2-40B4-BE49-F238E27FC236}">
                <a16:creationId xmlns:a16="http://schemas.microsoft.com/office/drawing/2014/main" id="{3A079307-7A99-8674-BEDC-0C2E596266AB}"/>
              </a:ext>
            </a:extLst>
          </p:cNvPr>
          <p:cNvPicPr>
            <a:picLocks noChangeAspect="1"/>
          </p:cNvPicPr>
          <p:nvPr/>
        </p:nvPicPr>
        <p:blipFill>
          <a:blip r:embed="rId2"/>
          <a:stretch>
            <a:fillRect/>
          </a:stretch>
        </p:blipFill>
        <p:spPr>
          <a:xfrm>
            <a:off x="1063752" y="2121408"/>
            <a:ext cx="10306693" cy="4050792"/>
          </a:xfrm>
          <a:prstGeom prst="rect">
            <a:avLst/>
          </a:prstGeom>
        </p:spPr>
      </p:pic>
    </p:spTree>
    <p:extLst>
      <p:ext uri="{BB962C8B-B14F-4D97-AF65-F5344CB8AC3E}">
        <p14:creationId xmlns:p14="http://schemas.microsoft.com/office/powerpoint/2010/main" val="3331748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79412-27CC-69E6-0660-D8AA5F1DFB18}"/>
              </a:ext>
            </a:extLst>
          </p:cNvPr>
          <p:cNvSpPr>
            <a:spLocks noGrp="1"/>
          </p:cNvSpPr>
          <p:nvPr>
            <p:ph type="title"/>
          </p:nvPr>
        </p:nvSpPr>
        <p:spPr/>
        <p:txBody>
          <a:bodyPr/>
          <a:lstStyle/>
          <a:p>
            <a:r>
              <a:rPr lang="en-US" dirty="0" err="1"/>
              <a:t>Hbase</a:t>
            </a:r>
            <a:r>
              <a:rPr lang="en-US" dirty="0"/>
              <a:t> vs. </a:t>
            </a:r>
            <a:r>
              <a:rPr lang="en-US" dirty="0" err="1"/>
              <a:t>rdbms</a:t>
            </a:r>
            <a:endParaRPr lang="en-IN" dirty="0"/>
          </a:p>
        </p:txBody>
      </p:sp>
      <p:sp>
        <p:nvSpPr>
          <p:cNvPr id="3" name="Content Placeholder 2">
            <a:extLst>
              <a:ext uri="{FF2B5EF4-FFF2-40B4-BE49-F238E27FC236}">
                <a16:creationId xmlns:a16="http://schemas.microsoft.com/office/drawing/2014/main" id="{4F03EAA3-CE3F-7454-CA9A-097179D6893A}"/>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EFD5D863-0831-DCC7-4F07-D20ADF44043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43</a:t>
            </a:fld>
            <a:endParaRPr lang="en-IN"/>
          </a:p>
        </p:txBody>
      </p:sp>
      <p:pic>
        <p:nvPicPr>
          <p:cNvPr id="6" name="Picture 5">
            <a:extLst>
              <a:ext uri="{FF2B5EF4-FFF2-40B4-BE49-F238E27FC236}">
                <a16:creationId xmlns:a16="http://schemas.microsoft.com/office/drawing/2014/main" id="{0FB83F80-2376-19BA-8158-DCCA6A9B4AD8}"/>
              </a:ext>
            </a:extLst>
          </p:cNvPr>
          <p:cNvPicPr>
            <a:picLocks noChangeAspect="1"/>
          </p:cNvPicPr>
          <p:nvPr/>
        </p:nvPicPr>
        <p:blipFill>
          <a:blip r:embed="rId2"/>
          <a:stretch>
            <a:fillRect/>
          </a:stretch>
        </p:blipFill>
        <p:spPr>
          <a:xfrm>
            <a:off x="1063752" y="1723243"/>
            <a:ext cx="6070684" cy="5062288"/>
          </a:xfrm>
          <a:prstGeom prst="rect">
            <a:avLst/>
          </a:prstGeom>
        </p:spPr>
      </p:pic>
    </p:spTree>
    <p:extLst>
      <p:ext uri="{BB962C8B-B14F-4D97-AF65-F5344CB8AC3E}">
        <p14:creationId xmlns:p14="http://schemas.microsoft.com/office/powerpoint/2010/main" val="3687331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87C8A-BF96-4CA0-E541-694F965B4BEE}"/>
              </a:ext>
            </a:extLst>
          </p:cNvPr>
          <p:cNvSpPr>
            <a:spLocks noGrp="1"/>
          </p:cNvSpPr>
          <p:nvPr>
            <p:ph type="title"/>
          </p:nvPr>
        </p:nvSpPr>
        <p:spPr/>
        <p:txBody>
          <a:bodyPr/>
          <a:lstStyle/>
          <a:p>
            <a:r>
              <a:rPr lang="en-US" dirty="0" err="1"/>
              <a:t>Hbase</a:t>
            </a:r>
            <a:r>
              <a:rPr lang="en-US" dirty="0"/>
              <a:t> DDL commands</a:t>
            </a:r>
            <a:endParaRPr lang="en-IN" dirty="0"/>
          </a:p>
        </p:txBody>
      </p:sp>
      <p:sp>
        <p:nvSpPr>
          <p:cNvPr id="3" name="Content Placeholder 2">
            <a:extLst>
              <a:ext uri="{FF2B5EF4-FFF2-40B4-BE49-F238E27FC236}">
                <a16:creationId xmlns:a16="http://schemas.microsoft.com/office/drawing/2014/main" id="{05760245-2C61-D6FC-8383-DF6BE410B095}"/>
              </a:ext>
            </a:extLst>
          </p:cNvPr>
          <p:cNvSpPr>
            <a:spLocks noGrp="1"/>
          </p:cNvSpPr>
          <p:nvPr>
            <p:ph idx="1"/>
          </p:nvPr>
        </p:nvSpPr>
        <p:spPr/>
        <p:txBody>
          <a:bodyPr>
            <a:normAutofit fontScale="85000" lnSpcReduction="20000"/>
          </a:bodyPr>
          <a:lstStyle/>
          <a:p>
            <a:pPr algn="just">
              <a:buFont typeface="Arial" panose="020B0604020202020204" pitchFamily="34" charset="0"/>
              <a:buChar char="•"/>
            </a:pPr>
            <a:r>
              <a:rPr lang="en-US" sz="2400" b="1" i="0" dirty="0">
                <a:solidFill>
                  <a:srgbClr val="000000"/>
                </a:solidFill>
                <a:effectLst/>
                <a:latin typeface="Nunito" pitchFamily="2" charset="0"/>
              </a:rPr>
              <a:t>create</a:t>
            </a:r>
            <a:r>
              <a:rPr lang="en-US" sz="2400" b="0" i="0" dirty="0">
                <a:solidFill>
                  <a:srgbClr val="000000"/>
                </a:solidFill>
                <a:effectLst/>
                <a:latin typeface="Nunito" pitchFamily="2" charset="0"/>
              </a:rPr>
              <a:t> - Creates a table.</a:t>
            </a:r>
          </a:p>
          <a:p>
            <a:pPr algn="just">
              <a:buFont typeface="Arial" panose="020B0604020202020204" pitchFamily="34" charset="0"/>
              <a:buChar char="•"/>
            </a:pPr>
            <a:r>
              <a:rPr lang="en-US" sz="2400" b="1" i="0" dirty="0">
                <a:solidFill>
                  <a:srgbClr val="000000"/>
                </a:solidFill>
                <a:effectLst/>
                <a:latin typeface="Nunito" pitchFamily="2" charset="0"/>
              </a:rPr>
              <a:t>list</a:t>
            </a:r>
            <a:r>
              <a:rPr lang="en-US" sz="2400" b="0" i="0" dirty="0">
                <a:solidFill>
                  <a:srgbClr val="000000"/>
                </a:solidFill>
                <a:effectLst/>
                <a:latin typeface="Nunito" pitchFamily="2" charset="0"/>
              </a:rPr>
              <a:t> - Lists all the tables in HBase.</a:t>
            </a:r>
          </a:p>
          <a:p>
            <a:pPr algn="just">
              <a:buFont typeface="Arial" panose="020B0604020202020204" pitchFamily="34" charset="0"/>
              <a:buChar char="•"/>
            </a:pPr>
            <a:r>
              <a:rPr lang="en-US" sz="2400" b="1" i="0" dirty="0">
                <a:solidFill>
                  <a:srgbClr val="000000"/>
                </a:solidFill>
                <a:effectLst/>
                <a:latin typeface="Nunito" pitchFamily="2" charset="0"/>
              </a:rPr>
              <a:t>disable</a:t>
            </a:r>
            <a:r>
              <a:rPr lang="en-US" sz="2400" b="0" i="0" dirty="0">
                <a:solidFill>
                  <a:srgbClr val="000000"/>
                </a:solidFill>
                <a:effectLst/>
                <a:latin typeface="Nunito" pitchFamily="2" charset="0"/>
              </a:rPr>
              <a:t> - Disables a table.</a:t>
            </a:r>
          </a:p>
          <a:p>
            <a:pPr algn="just">
              <a:buFont typeface="Arial" panose="020B0604020202020204" pitchFamily="34" charset="0"/>
              <a:buChar char="•"/>
            </a:pPr>
            <a:r>
              <a:rPr lang="en-US" sz="2400" b="1" i="0" dirty="0" err="1">
                <a:solidFill>
                  <a:srgbClr val="000000"/>
                </a:solidFill>
                <a:effectLst/>
                <a:latin typeface="Nunito" pitchFamily="2" charset="0"/>
              </a:rPr>
              <a:t>is_disabled</a:t>
            </a:r>
            <a:r>
              <a:rPr lang="en-US" sz="2400" b="0" i="0" dirty="0">
                <a:solidFill>
                  <a:srgbClr val="000000"/>
                </a:solidFill>
                <a:effectLst/>
                <a:latin typeface="Nunito" pitchFamily="2" charset="0"/>
              </a:rPr>
              <a:t> - Verifies whether a table is disabled.</a:t>
            </a:r>
          </a:p>
          <a:p>
            <a:pPr algn="just">
              <a:buFont typeface="Arial" panose="020B0604020202020204" pitchFamily="34" charset="0"/>
              <a:buChar char="•"/>
            </a:pPr>
            <a:r>
              <a:rPr lang="en-US" sz="2400" b="1" i="0" dirty="0">
                <a:solidFill>
                  <a:srgbClr val="000000"/>
                </a:solidFill>
                <a:effectLst/>
                <a:latin typeface="Nunito" pitchFamily="2" charset="0"/>
              </a:rPr>
              <a:t>enable</a:t>
            </a:r>
            <a:r>
              <a:rPr lang="en-US" sz="2400" b="0" i="0" dirty="0">
                <a:solidFill>
                  <a:srgbClr val="000000"/>
                </a:solidFill>
                <a:effectLst/>
                <a:latin typeface="Nunito" pitchFamily="2" charset="0"/>
              </a:rPr>
              <a:t> - Enables a table.</a:t>
            </a:r>
          </a:p>
          <a:p>
            <a:pPr algn="just">
              <a:buFont typeface="Arial" panose="020B0604020202020204" pitchFamily="34" charset="0"/>
              <a:buChar char="•"/>
            </a:pPr>
            <a:r>
              <a:rPr lang="en-US" sz="2400" b="1" i="0" dirty="0" err="1">
                <a:solidFill>
                  <a:srgbClr val="000000"/>
                </a:solidFill>
                <a:effectLst/>
                <a:latin typeface="Nunito" pitchFamily="2" charset="0"/>
              </a:rPr>
              <a:t>is_enabled</a:t>
            </a:r>
            <a:r>
              <a:rPr lang="en-US" sz="2400" b="0" i="0" dirty="0">
                <a:solidFill>
                  <a:srgbClr val="000000"/>
                </a:solidFill>
                <a:effectLst/>
                <a:latin typeface="Nunito" pitchFamily="2" charset="0"/>
              </a:rPr>
              <a:t> - Verifies whether a table is enabled.</a:t>
            </a:r>
          </a:p>
          <a:p>
            <a:pPr algn="just">
              <a:buFont typeface="Arial" panose="020B0604020202020204" pitchFamily="34" charset="0"/>
              <a:buChar char="•"/>
            </a:pPr>
            <a:r>
              <a:rPr lang="en-US" sz="2400" b="1" i="0" dirty="0">
                <a:solidFill>
                  <a:srgbClr val="000000"/>
                </a:solidFill>
                <a:effectLst/>
                <a:latin typeface="Nunito" pitchFamily="2" charset="0"/>
              </a:rPr>
              <a:t>describe</a:t>
            </a:r>
            <a:r>
              <a:rPr lang="en-US" sz="2400" b="0" i="0" dirty="0">
                <a:solidFill>
                  <a:srgbClr val="000000"/>
                </a:solidFill>
                <a:effectLst/>
                <a:latin typeface="Nunito" pitchFamily="2" charset="0"/>
              </a:rPr>
              <a:t> - Provides the description of a table.</a:t>
            </a:r>
          </a:p>
          <a:p>
            <a:pPr algn="just">
              <a:buFont typeface="Arial" panose="020B0604020202020204" pitchFamily="34" charset="0"/>
              <a:buChar char="•"/>
            </a:pPr>
            <a:r>
              <a:rPr lang="en-US" sz="2400" b="1" i="0" dirty="0">
                <a:solidFill>
                  <a:srgbClr val="000000"/>
                </a:solidFill>
                <a:effectLst/>
                <a:latin typeface="Nunito" pitchFamily="2" charset="0"/>
              </a:rPr>
              <a:t>alter</a:t>
            </a:r>
            <a:r>
              <a:rPr lang="en-US" sz="2400" b="0" i="0" dirty="0">
                <a:solidFill>
                  <a:srgbClr val="000000"/>
                </a:solidFill>
                <a:effectLst/>
                <a:latin typeface="Nunito" pitchFamily="2" charset="0"/>
              </a:rPr>
              <a:t> - Alters a table.</a:t>
            </a:r>
          </a:p>
          <a:p>
            <a:pPr algn="just">
              <a:buFont typeface="Arial" panose="020B0604020202020204" pitchFamily="34" charset="0"/>
              <a:buChar char="•"/>
            </a:pPr>
            <a:r>
              <a:rPr lang="en-US" sz="2400" b="1" i="0" dirty="0">
                <a:solidFill>
                  <a:srgbClr val="000000"/>
                </a:solidFill>
                <a:effectLst/>
                <a:latin typeface="Nunito" pitchFamily="2" charset="0"/>
              </a:rPr>
              <a:t>exists</a:t>
            </a:r>
            <a:r>
              <a:rPr lang="en-US" sz="2400" b="0" i="0" dirty="0">
                <a:solidFill>
                  <a:srgbClr val="000000"/>
                </a:solidFill>
                <a:effectLst/>
                <a:latin typeface="Nunito" pitchFamily="2" charset="0"/>
              </a:rPr>
              <a:t> - Verifies whether a table exists.</a:t>
            </a:r>
          </a:p>
          <a:p>
            <a:pPr algn="just">
              <a:buFont typeface="Arial" panose="020B0604020202020204" pitchFamily="34" charset="0"/>
              <a:buChar char="•"/>
            </a:pPr>
            <a:r>
              <a:rPr lang="en-US" sz="2400" b="1" i="0" dirty="0">
                <a:solidFill>
                  <a:srgbClr val="000000"/>
                </a:solidFill>
                <a:effectLst/>
                <a:latin typeface="Nunito" pitchFamily="2" charset="0"/>
              </a:rPr>
              <a:t>drop</a:t>
            </a:r>
            <a:r>
              <a:rPr lang="en-US" sz="2400" b="0" i="0" dirty="0">
                <a:solidFill>
                  <a:srgbClr val="000000"/>
                </a:solidFill>
                <a:effectLst/>
                <a:latin typeface="Nunito" pitchFamily="2" charset="0"/>
              </a:rPr>
              <a:t> - Drops a table from HBase.</a:t>
            </a:r>
          </a:p>
          <a:p>
            <a:pPr algn="just">
              <a:buFont typeface="Arial" panose="020B0604020202020204" pitchFamily="34" charset="0"/>
              <a:buChar char="•"/>
            </a:pPr>
            <a:r>
              <a:rPr lang="en-US" sz="2400" b="1" i="0" dirty="0" err="1">
                <a:solidFill>
                  <a:srgbClr val="000000"/>
                </a:solidFill>
                <a:effectLst/>
                <a:latin typeface="Nunito" pitchFamily="2" charset="0"/>
              </a:rPr>
              <a:t>drop_all</a:t>
            </a:r>
            <a:r>
              <a:rPr lang="en-US" sz="2400" b="0" i="0" dirty="0">
                <a:solidFill>
                  <a:srgbClr val="000000"/>
                </a:solidFill>
                <a:effectLst/>
                <a:latin typeface="Nunito" pitchFamily="2" charset="0"/>
              </a:rPr>
              <a:t> - Drops the tables matching the ‘regex’ given in the command.</a:t>
            </a:r>
          </a:p>
          <a:p>
            <a:endParaRPr lang="en-IN" sz="2800" dirty="0"/>
          </a:p>
        </p:txBody>
      </p:sp>
      <p:sp>
        <p:nvSpPr>
          <p:cNvPr id="4" name="Slide Number Placeholder 3">
            <a:extLst>
              <a:ext uri="{FF2B5EF4-FFF2-40B4-BE49-F238E27FC236}">
                <a16:creationId xmlns:a16="http://schemas.microsoft.com/office/drawing/2014/main" id="{881425A8-E15F-11B0-FBE0-A8B81B4756D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44</a:t>
            </a:fld>
            <a:endParaRPr lang="en-IN"/>
          </a:p>
        </p:txBody>
      </p:sp>
    </p:spTree>
    <p:extLst>
      <p:ext uri="{BB962C8B-B14F-4D97-AF65-F5344CB8AC3E}">
        <p14:creationId xmlns:p14="http://schemas.microsoft.com/office/powerpoint/2010/main" val="1122942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B75C-ACF2-6188-1D16-3488383D6961}"/>
              </a:ext>
            </a:extLst>
          </p:cNvPr>
          <p:cNvSpPr>
            <a:spLocks noGrp="1"/>
          </p:cNvSpPr>
          <p:nvPr>
            <p:ph type="title"/>
          </p:nvPr>
        </p:nvSpPr>
        <p:spPr/>
        <p:txBody>
          <a:bodyPr/>
          <a:lstStyle/>
          <a:p>
            <a:r>
              <a:rPr lang="en-US" dirty="0" err="1"/>
              <a:t>Hbase</a:t>
            </a:r>
            <a:r>
              <a:rPr lang="en-US" dirty="0"/>
              <a:t> </a:t>
            </a:r>
            <a:r>
              <a:rPr lang="en-US" dirty="0" err="1"/>
              <a:t>dml</a:t>
            </a:r>
            <a:r>
              <a:rPr lang="en-US" dirty="0"/>
              <a:t> commands</a:t>
            </a:r>
            <a:endParaRPr lang="en-IN" dirty="0"/>
          </a:p>
        </p:txBody>
      </p:sp>
      <p:sp>
        <p:nvSpPr>
          <p:cNvPr id="3" name="Content Placeholder 2">
            <a:extLst>
              <a:ext uri="{FF2B5EF4-FFF2-40B4-BE49-F238E27FC236}">
                <a16:creationId xmlns:a16="http://schemas.microsoft.com/office/drawing/2014/main" id="{6008D984-4149-DC7A-0AB2-6F4074AE4DFD}"/>
              </a:ext>
            </a:extLst>
          </p:cNvPr>
          <p:cNvSpPr>
            <a:spLocks noGrp="1"/>
          </p:cNvSpPr>
          <p:nvPr>
            <p:ph idx="1"/>
          </p:nvPr>
        </p:nvSpPr>
        <p:spPr/>
        <p:txBody>
          <a:bodyPr>
            <a:normAutofit lnSpcReduction="10000"/>
          </a:bodyPr>
          <a:lstStyle/>
          <a:p>
            <a:pPr algn="just">
              <a:buFont typeface="Arial" panose="020B0604020202020204" pitchFamily="34" charset="0"/>
              <a:buChar char="•"/>
            </a:pPr>
            <a:r>
              <a:rPr lang="en-US" sz="2800" b="1" i="0" dirty="0">
                <a:solidFill>
                  <a:srgbClr val="000000"/>
                </a:solidFill>
                <a:effectLst/>
                <a:latin typeface="Nunito" pitchFamily="2" charset="0"/>
              </a:rPr>
              <a:t>put</a:t>
            </a:r>
            <a:r>
              <a:rPr lang="en-US" sz="2800" b="0" i="0" dirty="0">
                <a:solidFill>
                  <a:srgbClr val="000000"/>
                </a:solidFill>
                <a:effectLst/>
                <a:latin typeface="Nunito" pitchFamily="2" charset="0"/>
              </a:rPr>
              <a:t> - Puts a cell value at a specified column in a specified row in a particular table.</a:t>
            </a:r>
          </a:p>
          <a:p>
            <a:pPr algn="just">
              <a:buFont typeface="Arial" panose="020B0604020202020204" pitchFamily="34" charset="0"/>
              <a:buChar char="•"/>
            </a:pPr>
            <a:r>
              <a:rPr lang="en-US" sz="2800" b="1" i="0" dirty="0">
                <a:solidFill>
                  <a:srgbClr val="000000"/>
                </a:solidFill>
                <a:effectLst/>
                <a:latin typeface="Nunito" pitchFamily="2" charset="0"/>
              </a:rPr>
              <a:t>get</a:t>
            </a:r>
            <a:r>
              <a:rPr lang="en-US" sz="2800" b="0" i="0" dirty="0">
                <a:solidFill>
                  <a:srgbClr val="000000"/>
                </a:solidFill>
                <a:effectLst/>
                <a:latin typeface="Nunito" pitchFamily="2" charset="0"/>
              </a:rPr>
              <a:t> - Fetches the contents of row or a cell.</a:t>
            </a:r>
          </a:p>
          <a:p>
            <a:pPr algn="just">
              <a:buFont typeface="Arial" panose="020B0604020202020204" pitchFamily="34" charset="0"/>
              <a:buChar char="•"/>
            </a:pPr>
            <a:r>
              <a:rPr lang="en-US" sz="2800" b="1" i="0" dirty="0">
                <a:solidFill>
                  <a:srgbClr val="000000"/>
                </a:solidFill>
                <a:effectLst/>
                <a:latin typeface="Nunito" pitchFamily="2" charset="0"/>
              </a:rPr>
              <a:t>delete</a:t>
            </a:r>
            <a:r>
              <a:rPr lang="en-US" sz="2800" b="0" i="0" dirty="0">
                <a:solidFill>
                  <a:srgbClr val="000000"/>
                </a:solidFill>
                <a:effectLst/>
                <a:latin typeface="Nunito" pitchFamily="2" charset="0"/>
              </a:rPr>
              <a:t> - Deletes a cell value in a table.</a:t>
            </a:r>
          </a:p>
          <a:p>
            <a:pPr algn="just">
              <a:buFont typeface="Arial" panose="020B0604020202020204" pitchFamily="34" charset="0"/>
              <a:buChar char="•"/>
            </a:pPr>
            <a:r>
              <a:rPr lang="en-US" sz="2800" b="1" i="0" dirty="0" err="1">
                <a:solidFill>
                  <a:srgbClr val="000000"/>
                </a:solidFill>
                <a:effectLst/>
                <a:latin typeface="Nunito" pitchFamily="2" charset="0"/>
              </a:rPr>
              <a:t>deleteall</a:t>
            </a:r>
            <a:r>
              <a:rPr lang="en-US" sz="2800" b="0" i="0" dirty="0">
                <a:solidFill>
                  <a:srgbClr val="000000"/>
                </a:solidFill>
                <a:effectLst/>
                <a:latin typeface="Nunito" pitchFamily="2" charset="0"/>
              </a:rPr>
              <a:t> - Deletes all the cells in a given row.</a:t>
            </a:r>
          </a:p>
          <a:p>
            <a:pPr algn="just">
              <a:buFont typeface="Arial" panose="020B0604020202020204" pitchFamily="34" charset="0"/>
              <a:buChar char="•"/>
            </a:pPr>
            <a:r>
              <a:rPr lang="en-US" sz="2800" b="1" i="0" dirty="0">
                <a:solidFill>
                  <a:srgbClr val="000000"/>
                </a:solidFill>
                <a:effectLst/>
                <a:latin typeface="Nunito" pitchFamily="2" charset="0"/>
              </a:rPr>
              <a:t>scan</a:t>
            </a:r>
            <a:r>
              <a:rPr lang="en-US" sz="2800" b="0" i="0" dirty="0">
                <a:solidFill>
                  <a:srgbClr val="000000"/>
                </a:solidFill>
                <a:effectLst/>
                <a:latin typeface="Nunito" pitchFamily="2" charset="0"/>
              </a:rPr>
              <a:t> - Scans and returns the table data.</a:t>
            </a:r>
          </a:p>
          <a:p>
            <a:pPr algn="just">
              <a:buFont typeface="Arial" panose="020B0604020202020204" pitchFamily="34" charset="0"/>
              <a:buChar char="•"/>
            </a:pPr>
            <a:r>
              <a:rPr lang="en-US" sz="2800" b="1" i="0" dirty="0">
                <a:solidFill>
                  <a:srgbClr val="000000"/>
                </a:solidFill>
                <a:effectLst/>
                <a:latin typeface="Nunito" pitchFamily="2" charset="0"/>
              </a:rPr>
              <a:t>count</a:t>
            </a:r>
            <a:r>
              <a:rPr lang="en-US" sz="2800" b="0" i="0" dirty="0">
                <a:solidFill>
                  <a:srgbClr val="000000"/>
                </a:solidFill>
                <a:effectLst/>
                <a:latin typeface="Nunito" pitchFamily="2" charset="0"/>
              </a:rPr>
              <a:t> - Counts and returns the number of rows in a table.</a:t>
            </a:r>
          </a:p>
          <a:p>
            <a:pPr algn="just">
              <a:buFont typeface="Arial" panose="020B0604020202020204" pitchFamily="34" charset="0"/>
              <a:buChar char="•"/>
            </a:pPr>
            <a:r>
              <a:rPr lang="en-US" sz="2800" b="1" i="0" dirty="0">
                <a:solidFill>
                  <a:srgbClr val="000000"/>
                </a:solidFill>
                <a:effectLst/>
                <a:latin typeface="Nunito" pitchFamily="2" charset="0"/>
              </a:rPr>
              <a:t>truncate</a:t>
            </a:r>
            <a:r>
              <a:rPr lang="en-US" sz="2800" b="0" i="0" dirty="0">
                <a:solidFill>
                  <a:srgbClr val="000000"/>
                </a:solidFill>
                <a:effectLst/>
                <a:latin typeface="Nunito" pitchFamily="2" charset="0"/>
              </a:rPr>
              <a:t> - Disables, drops, and recreates a specified table.</a:t>
            </a:r>
          </a:p>
          <a:p>
            <a:endParaRPr lang="en-IN" sz="2800" dirty="0"/>
          </a:p>
        </p:txBody>
      </p:sp>
      <p:sp>
        <p:nvSpPr>
          <p:cNvPr id="4" name="Slide Number Placeholder 3">
            <a:extLst>
              <a:ext uri="{FF2B5EF4-FFF2-40B4-BE49-F238E27FC236}">
                <a16:creationId xmlns:a16="http://schemas.microsoft.com/office/drawing/2014/main" id="{548AB46A-8847-6E6F-BF3E-3F0B9E83E92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45</a:t>
            </a:fld>
            <a:endParaRPr lang="en-IN"/>
          </a:p>
        </p:txBody>
      </p:sp>
    </p:spTree>
    <p:extLst>
      <p:ext uri="{BB962C8B-B14F-4D97-AF65-F5344CB8AC3E}">
        <p14:creationId xmlns:p14="http://schemas.microsoft.com/office/powerpoint/2010/main" val="39301394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B2A22-6D87-A477-6961-A3E58A74B371}"/>
              </a:ext>
            </a:extLst>
          </p:cNvPr>
          <p:cNvSpPr>
            <a:spLocks noGrp="1"/>
          </p:cNvSpPr>
          <p:nvPr>
            <p:ph type="title"/>
          </p:nvPr>
        </p:nvSpPr>
        <p:spPr/>
        <p:txBody>
          <a:bodyPr/>
          <a:lstStyle/>
          <a:p>
            <a:r>
              <a:rPr lang="en-US" dirty="0"/>
              <a:t>example</a:t>
            </a:r>
            <a:endParaRPr lang="en-IN" dirty="0"/>
          </a:p>
        </p:txBody>
      </p:sp>
      <p:sp>
        <p:nvSpPr>
          <p:cNvPr id="3" name="Content Placeholder 2">
            <a:extLst>
              <a:ext uri="{FF2B5EF4-FFF2-40B4-BE49-F238E27FC236}">
                <a16:creationId xmlns:a16="http://schemas.microsoft.com/office/drawing/2014/main" id="{034085AE-B633-A64E-662F-8D454FFD126C}"/>
              </a:ext>
            </a:extLst>
          </p:cNvPr>
          <p:cNvSpPr>
            <a:spLocks noGrp="1"/>
          </p:cNvSpPr>
          <p:nvPr>
            <p:ph idx="1"/>
          </p:nvPr>
        </p:nvSpPr>
        <p:spPr/>
        <p:txBody>
          <a:bodyPr>
            <a:normAutofit lnSpcReduction="10000"/>
          </a:bodyPr>
          <a:lstStyle/>
          <a:p>
            <a:r>
              <a:rPr lang="en-IN" dirty="0" err="1"/>
              <a:t>hbase</a:t>
            </a:r>
            <a:r>
              <a:rPr lang="en-IN" dirty="0"/>
              <a:t>&gt;create 'emp', 'personal data', 'professional data’</a:t>
            </a:r>
          </a:p>
          <a:p>
            <a:r>
              <a:rPr lang="en-IN" dirty="0" err="1"/>
              <a:t>hbase</a:t>
            </a:r>
            <a:r>
              <a:rPr lang="en-IN" dirty="0"/>
              <a:t>&gt;list</a:t>
            </a:r>
          </a:p>
          <a:p>
            <a:r>
              <a:rPr lang="en-IN" dirty="0"/>
              <a:t>   </a:t>
            </a:r>
            <a:r>
              <a:rPr lang="en-IN" dirty="0">
                <a:solidFill>
                  <a:schemeClr val="tx2"/>
                </a:solidFill>
              </a:rPr>
              <a:t>Table</a:t>
            </a:r>
          </a:p>
          <a:p>
            <a:r>
              <a:rPr lang="en-IN" dirty="0">
                <a:solidFill>
                  <a:schemeClr val="tx2"/>
                </a:solidFill>
              </a:rPr>
              <a:t>    emp</a:t>
            </a:r>
          </a:p>
          <a:p>
            <a:r>
              <a:rPr lang="en-IN" dirty="0" err="1"/>
              <a:t>hbase</a:t>
            </a:r>
            <a:r>
              <a:rPr lang="en-IN" dirty="0"/>
              <a:t>&gt;Scan ‘emp’</a:t>
            </a:r>
          </a:p>
          <a:p>
            <a:r>
              <a:rPr lang="en-US" dirty="0"/>
              <a:t>     </a:t>
            </a:r>
            <a:r>
              <a:rPr lang="en-US" dirty="0">
                <a:solidFill>
                  <a:schemeClr val="tx2"/>
                </a:solidFill>
              </a:rPr>
              <a:t>1 column = personal </a:t>
            </a:r>
            <a:r>
              <a:rPr lang="en-US" dirty="0" err="1">
                <a:solidFill>
                  <a:schemeClr val="tx2"/>
                </a:solidFill>
              </a:rPr>
              <a:t>data:city</a:t>
            </a:r>
            <a:r>
              <a:rPr lang="en-US" dirty="0">
                <a:solidFill>
                  <a:schemeClr val="tx2"/>
                </a:solidFill>
              </a:rPr>
              <a:t>, timestamp = 1417516501, value = </a:t>
            </a:r>
            <a:r>
              <a:rPr lang="en-US" dirty="0" err="1">
                <a:solidFill>
                  <a:schemeClr val="tx2"/>
                </a:solidFill>
              </a:rPr>
              <a:t>hyderabad</a:t>
            </a:r>
            <a:endParaRPr lang="en-US" dirty="0">
              <a:solidFill>
                <a:schemeClr val="tx2"/>
              </a:solidFill>
            </a:endParaRPr>
          </a:p>
          <a:p>
            <a:r>
              <a:rPr lang="en-US" dirty="0">
                <a:solidFill>
                  <a:schemeClr val="tx2"/>
                </a:solidFill>
              </a:rPr>
              <a:t>     1 column = personal </a:t>
            </a:r>
            <a:r>
              <a:rPr lang="en-US" dirty="0" err="1">
                <a:solidFill>
                  <a:schemeClr val="tx2"/>
                </a:solidFill>
              </a:rPr>
              <a:t>data:name</a:t>
            </a:r>
            <a:r>
              <a:rPr lang="en-US" dirty="0">
                <a:solidFill>
                  <a:schemeClr val="tx2"/>
                </a:solidFill>
              </a:rPr>
              <a:t>, timestamp = 1417525058, value = </a:t>
            </a:r>
            <a:r>
              <a:rPr lang="en-US" dirty="0" err="1">
                <a:solidFill>
                  <a:schemeClr val="tx2"/>
                </a:solidFill>
              </a:rPr>
              <a:t>ramu</a:t>
            </a:r>
            <a:endParaRPr lang="en-US" dirty="0">
              <a:solidFill>
                <a:schemeClr val="tx2"/>
              </a:solidFill>
            </a:endParaRPr>
          </a:p>
          <a:p>
            <a:r>
              <a:rPr lang="en-US" dirty="0" err="1"/>
              <a:t>hbase</a:t>
            </a:r>
            <a:r>
              <a:rPr lang="en-US" dirty="0"/>
              <a:t>&gt;alter 'emp', NAME ⇒ 'personal data', VERSIONS ⇒ 5</a:t>
            </a:r>
          </a:p>
          <a:p>
            <a:r>
              <a:rPr lang="en-US" dirty="0" err="1"/>
              <a:t>hbase</a:t>
            </a:r>
            <a:r>
              <a:rPr lang="en-US" dirty="0"/>
              <a:t>&gt; alter ‘ table name ’, ‘delete’ ⇒ ‘ column family ’   // Deleting a column family</a:t>
            </a:r>
            <a:endParaRPr lang="en-IN" dirty="0"/>
          </a:p>
        </p:txBody>
      </p:sp>
      <p:sp>
        <p:nvSpPr>
          <p:cNvPr id="4" name="Slide Number Placeholder 3">
            <a:extLst>
              <a:ext uri="{FF2B5EF4-FFF2-40B4-BE49-F238E27FC236}">
                <a16:creationId xmlns:a16="http://schemas.microsoft.com/office/drawing/2014/main" id="{A11A2741-CB8C-3028-E408-5CE42903CC1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46</a:t>
            </a:fld>
            <a:endParaRPr lang="en-IN"/>
          </a:p>
        </p:txBody>
      </p:sp>
    </p:spTree>
    <p:extLst>
      <p:ext uri="{BB962C8B-B14F-4D97-AF65-F5344CB8AC3E}">
        <p14:creationId xmlns:p14="http://schemas.microsoft.com/office/powerpoint/2010/main" val="29205980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8DA6B-C2D5-4780-D086-7574380F3ED6}"/>
              </a:ext>
            </a:extLst>
          </p:cNvPr>
          <p:cNvSpPr>
            <a:spLocks noGrp="1"/>
          </p:cNvSpPr>
          <p:nvPr>
            <p:ph type="title"/>
          </p:nvPr>
        </p:nvSpPr>
        <p:spPr/>
        <p:txBody>
          <a:bodyPr/>
          <a:lstStyle/>
          <a:p>
            <a:r>
              <a:rPr lang="en-US" dirty="0"/>
              <a:t>Example contd..</a:t>
            </a:r>
            <a:endParaRPr lang="en-IN" dirty="0"/>
          </a:p>
        </p:txBody>
      </p:sp>
      <p:sp>
        <p:nvSpPr>
          <p:cNvPr id="3" name="Content Placeholder 2">
            <a:extLst>
              <a:ext uri="{FF2B5EF4-FFF2-40B4-BE49-F238E27FC236}">
                <a16:creationId xmlns:a16="http://schemas.microsoft.com/office/drawing/2014/main" id="{09DE2F77-E542-D916-FAE4-B266858D29DE}"/>
              </a:ext>
            </a:extLst>
          </p:cNvPr>
          <p:cNvSpPr>
            <a:spLocks noGrp="1"/>
          </p:cNvSpPr>
          <p:nvPr>
            <p:ph idx="1"/>
          </p:nvPr>
        </p:nvSpPr>
        <p:spPr/>
        <p:txBody>
          <a:bodyPr>
            <a:normAutofit fontScale="92500" lnSpcReduction="20000"/>
          </a:bodyPr>
          <a:lstStyle/>
          <a:p>
            <a:r>
              <a:rPr lang="en-US" dirty="0" err="1"/>
              <a:t>hbase</a:t>
            </a:r>
            <a:r>
              <a:rPr lang="en-US" dirty="0"/>
              <a:t>&gt; put 'selva', 'r1', 'c1', 'value, 10</a:t>
            </a:r>
          </a:p>
          <a:p>
            <a:r>
              <a:rPr lang="en-US" dirty="0" err="1"/>
              <a:t>hbase</a:t>
            </a:r>
            <a:r>
              <a:rPr lang="en-US" dirty="0"/>
              <a:t>&gt; put 'selva', 'r1', 'c1', 'value, 15</a:t>
            </a:r>
          </a:p>
          <a:p>
            <a:r>
              <a:rPr lang="en-US" dirty="0" err="1"/>
              <a:t>hbase</a:t>
            </a:r>
            <a:r>
              <a:rPr lang="en-US" dirty="0"/>
              <a:t>&gt; put 'selva', 'r1', 'c1', 'value, 20</a:t>
            </a:r>
          </a:p>
          <a:p>
            <a:endParaRPr lang="en-US" dirty="0"/>
          </a:p>
          <a:p>
            <a:r>
              <a:rPr lang="en-US" dirty="0" err="1"/>
              <a:t>hbase</a:t>
            </a:r>
            <a:r>
              <a:rPr lang="en-US" dirty="0"/>
              <a:t>&gt; get 'selva', 'r1', 'c1’</a:t>
            </a:r>
          </a:p>
          <a:p>
            <a:r>
              <a:rPr lang="en-US" dirty="0" err="1"/>
              <a:t>hbase</a:t>
            </a:r>
            <a:r>
              <a:rPr lang="en-US" dirty="0"/>
              <a:t>&gt; get 'selva', 'r1’</a:t>
            </a:r>
          </a:p>
          <a:p>
            <a:r>
              <a:rPr lang="en-US" dirty="0" err="1"/>
              <a:t>hbase</a:t>
            </a:r>
            <a:r>
              <a:rPr lang="en-US" dirty="0"/>
              <a:t>&gt;get 'selva', 'r1', {TIMERANGE =&gt; [ts1, ts2]}</a:t>
            </a:r>
          </a:p>
          <a:p>
            <a:r>
              <a:rPr lang="en-US" dirty="0" err="1"/>
              <a:t>hbase</a:t>
            </a:r>
            <a:r>
              <a:rPr lang="en-US" dirty="0"/>
              <a:t>&gt;get 'selva', 'r1', {COLUMN =&gt; ['c1', 'c2', 'c3’]}</a:t>
            </a:r>
          </a:p>
          <a:p>
            <a:endParaRPr lang="en-US" dirty="0"/>
          </a:p>
          <a:p>
            <a:r>
              <a:rPr lang="nb-NO" dirty="0"/>
              <a:t>hbase&gt; delete 'selva', 'r1', 'c1'</a:t>
            </a:r>
          </a:p>
          <a:p>
            <a:r>
              <a:rPr lang="nb-NO" dirty="0"/>
              <a:t>hbase&gt; deleteall 'selva', 'c1'</a:t>
            </a:r>
            <a:endParaRPr lang="en-US" dirty="0"/>
          </a:p>
          <a:p>
            <a:endParaRPr lang="en-IN" dirty="0"/>
          </a:p>
          <a:p>
            <a:endParaRPr lang="en-IN" dirty="0"/>
          </a:p>
        </p:txBody>
      </p:sp>
      <p:sp>
        <p:nvSpPr>
          <p:cNvPr id="4" name="Slide Number Placeholder 3">
            <a:extLst>
              <a:ext uri="{FF2B5EF4-FFF2-40B4-BE49-F238E27FC236}">
                <a16:creationId xmlns:a16="http://schemas.microsoft.com/office/drawing/2014/main" id="{C9CF7F16-D926-DDA9-BB16-58D41B70360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47</a:t>
            </a:fld>
            <a:endParaRPr lang="en-IN"/>
          </a:p>
        </p:txBody>
      </p:sp>
    </p:spTree>
    <p:extLst>
      <p:ext uri="{BB962C8B-B14F-4D97-AF65-F5344CB8AC3E}">
        <p14:creationId xmlns:p14="http://schemas.microsoft.com/office/powerpoint/2010/main" val="35523245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B2E5F-FF64-9069-AAD4-A6C2E556EF85}"/>
              </a:ext>
            </a:extLst>
          </p:cNvPr>
          <p:cNvSpPr>
            <a:spLocks noGrp="1"/>
          </p:cNvSpPr>
          <p:nvPr>
            <p:ph type="title"/>
          </p:nvPr>
        </p:nvSpPr>
        <p:spPr/>
        <p:txBody>
          <a:bodyPr/>
          <a:lstStyle/>
          <a:p>
            <a:r>
              <a:rPr lang="en-IN" b="1" i="0" dirty="0">
                <a:solidFill>
                  <a:srgbClr val="273239"/>
                </a:solidFill>
                <a:effectLst/>
                <a:latin typeface="sofia-pro"/>
              </a:rPr>
              <a:t>Indexing in MongoDB</a:t>
            </a:r>
            <a:endParaRPr lang="en-IN" dirty="0"/>
          </a:p>
        </p:txBody>
      </p:sp>
      <p:sp>
        <p:nvSpPr>
          <p:cNvPr id="3" name="Content Placeholder 2">
            <a:extLst>
              <a:ext uri="{FF2B5EF4-FFF2-40B4-BE49-F238E27FC236}">
                <a16:creationId xmlns:a16="http://schemas.microsoft.com/office/drawing/2014/main" id="{018DBCD2-7D43-9E92-E7F9-CC7549FCF5FB}"/>
              </a:ext>
            </a:extLst>
          </p:cNvPr>
          <p:cNvSpPr>
            <a:spLocks noGrp="1"/>
          </p:cNvSpPr>
          <p:nvPr>
            <p:ph idx="1"/>
          </p:nvPr>
        </p:nvSpPr>
        <p:spPr/>
        <p:txBody>
          <a:bodyPr>
            <a:normAutofit lnSpcReduction="10000"/>
          </a:bodyPr>
          <a:lstStyle/>
          <a:p>
            <a:r>
              <a:rPr lang="en-US" sz="2400" b="0" i="0" dirty="0">
                <a:solidFill>
                  <a:srgbClr val="273239"/>
                </a:solidFill>
                <a:effectLst/>
                <a:latin typeface="urw-din"/>
              </a:rPr>
              <a:t>MongoDB uses indexing in order to make the query processing more efficient. </a:t>
            </a:r>
          </a:p>
          <a:p>
            <a:r>
              <a:rPr lang="en-US" sz="2400" b="0" i="0" dirty="0">
                <a:solidFill>
                  <a:srgbClr val="273239"/>
                </a:solidFill>
                <a:effectLst/>
                <a:latin typeface="urw-din"/>
              </a:rPr>
              <a:t>If there is no indexing, then the MongoDB must scan every document in the collection and retrieve only those documents that match the query.</a:t>
            </a:r>
          </a:p>
          <a:p>
            <a:pPr algn="l" fontAlgn="base"/>
            <a:r>
              <a:rPr lang="en-US" sz="2400" b="0" i="0" dirty="0">
                <a:solidFill>
                  <a:srgbClr val="273239"/>
                </a:solidFill>
                <a:effectLst/>
                <a:latin typeface="urw-din"/>
              </a:rPr>
              <a:t> </a:t>
            </a:r>
            <a:r>
              <a:rPr lang="en-US" sz="2400" dirty="0">
                <a:solidFill>
                  <a:srgbClr val="273239"/>
                </a:solidFill>
                <a:latin typeface="urw-din"/>
              </a:rPr>
              <a:t>Indexes are special data structures that store a small part of the Collection’s data in a way that can be queried easily.</a:t>
            </a:r>
          </a:p>
          <a:p>
            <a:r>
              <a:rPr lang="en-US" sz="2400" dirty="0">
                <a:solidFill>
                  <a:srgbClr val="273239"/>
                </a:solidFill>
                <a:latin typeface="urw-din"/>
              </a:rPr>
              <a:t>The indexes are order by the value of the </a:t>
            </a:r>
            <a:r>
              <a:rPr lang="en-US" sz="2400" b="0" i="0" dirty="0">
                <a:solidFill>
                  <a:srgbClr val="273239"/>
                </a:solidFill>
                <a:effectLst/>
                <a:latin typeface="urw-din"/>
              </a:rPr>
              <a:t>field specified in the index. </a:t>
            </a:r>
          </a:p>
          <a:p>
            <a:pPr algn="l" fontAlgn="base"/>
            <a:r>
              <a:rPr lang="en-US" sz="2400" dirty="0">
                <a:solidFill>
                  <a:srgbClr val="273239"/>
                </a:solidFill>
                <a:latin typeface="urw-din"/>
              </a:rPr>
              <a:t>In MongoDB, querying without indexes is called a collection scan. A collection scan will:</a:t>
            </a:r>
          </a:p>
          <a:p>
            <a:pPr algn="l" fontAlgn="base">
              <a:buFont typeface="Arial" panose="020B0604020202020204" pitchFamily="34" charset="0"/>
              <a:buChar char="•"/>
            </a:pPr>
            <a:r>
              <a:rPr lang="en-US" sz="2400" dirty="0">
                <a:solidFill>
                  <a:srgbClr val="273239"/>
                </a:solidFill>
                <a:latin typeface="urw-din"/>
              </a:rPr>
              <a:t>Result in various performance bottlenecks</a:t>
            </a:r>
          </a:p>
          <a:p>
            <a:pPr algn="l" fontAlgn="base">
              <a:buFont typeface="Arial" panose="020B0604020202020204" pitchFamily="34" charset="0"/>
              <a:buChar char="•"/>
            </a:pPr>
            <a:r>
              <a:rPr lang="en-US" sz="2400" dirty="0">
                <a:solidFill>
                  <a:srgbClr val="273239"/>
                </a:solidFill>
                <a:latin typeface="urw-din"/>
              </a:rPr>
              <a:t>Significantly slow down your application</a:t>
            </a:r>
          </a:p>
          <a:p>
            <a:endParaRPr lang="en-IN" sz="2400" dirty="0"/>
          </a:p>
        </p:txBody>
      </p:sp>
      <p:sp>
        <p:nvSpPr>
          <p:cNvPr id="4" name="Slide Number Placeholder 3">
            <a:extLst>
              <a:ext uri="{FF2B5EF4-FFF2-40B4-BE49-F238E27FC236}">
                <a16:creationId xmlns:a16="http://schemas.microsoft.com/office/drawing/2014/main" id="{12975817-B7D4-EBC7-D253-EEE1E8A93D1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48</a:t>
            </a:fld>
            <a:endParaRPr lang="en-IN"/>
          </a:p>
        </p:txBody>
      </p:sp>
    </p:spTree>
    <p:extLst>
      <p:ext uri="{BB962C8B-B14F-4D97-AF65-F5344CB8AC3E}">
        <p14:creationId xmlns:p14="http://schemas.microsoft.com/office/powerpoint/2010/main" val="966366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AC2D-7A5B-769D-791E-A967CF3B3AD7}"/>
              </a:ext>
            </a:extLst>
          </p:cNvPr>
          <p:cNvSpPr>
            <a:spLocks noGrp="1"/>
          </p:cNvSpPr>
          <p:nvPr>
            <p:ph type="title"/>
          </p:nvPr>
        </p:nvSpPr>
        <p:spPr/>
        <p:txBody>
          <a:bodyPr/>
          <a:lstStyle/>
          <a:p>
            <a:r>
              <a:rPr lang="en-US" dirty="0"/>
              <a:t>example</a:t>
            </a:r>
            <a:endParaRPr lang="en-IN" dirty="0"/>
          </a:p>
        </p:txBody>
      </p:sp>
      <p:sp>
        <p:nvSpPr>
          <p:cNvPr id="3" name="Content Placeholder 2">
            <a:extLst>
              <a:ext uri="{FF2B5EF4-FFF2-40B4-BE49-F238E27FC236}">
                <a16:creationId xmlns:a16="http://schemas.microsoft.com/office/drawing/2014/main" id="{17EB7203-67B2-64AE-F691-4672FA210DD6}"/>
              </a:ext>
            </a:extLst>
          </p:cNvPr>
          <p:cNvSpPr>
            <a:spLocks noGrp="1"/>
          </p:cNvSpPr>
          <p:nvPr>
            <p:ph idx="1"/>
          </p:nvPr>
        </p:nvSpPr>
        <p:spPr/>
        <p:txBody>
          <a:bodyPr>
            <a:normAutofit fontScale="85000" lnSpcReduction="20000"/>
          </a:bodyPr>
          <a:lstStyle/>
          <a:p>
            <a:r>
              <a:rPr lang="en-IN" dirty="0"/>
              <a:t>use students</a:t>
            </a:r>
          </a:p>
          <a:p>
            <a:r>
              <a:rPr lang="en-IN" dirty="0" err="1"/>
              <a:t>db.createCollection</a:t>
            </a:r>
            <a:r>
              <a:rPr lang="en-IN" dirty="0"/>
              <a:t>("</a:t>
            </a:r>
            <a:r>
              <a:rPr lang="en-IN" dirty="0" err="1"/>
              <a:t>studentgrades</a:t>
            </a:r>
            <a:r>
              <a:rPr lang="en-IN" dirty="0"/>
              <a:t>")</a:t>
            </a:r>
          </a:p>
          <a:p>
            <a:r>
              <a:rPr lang="en-IN" dirty="0" err="1"/>
              <a:t>db.studentgrades.insertMany</a:t>
            </a:r>
            <a:r>
              <a:rPr lang="en-IN" dirty="0"/>
              <a:t>(</a:t>
            </a:r>
          </a:p>
          <a:p>
            <a:r>
              <a:rPr lang="en-IN" dirty="0"/>
              <a:t>    [</a:t>
            </a:r>
          </a:p>
          <a:p>
            <a:r>
              <a:rPr lang="en-IN" dirty="0"/>
              <a:t>        {name: "Barry", subject: "Maths", score: 92},</a:t>
            </a:r>
          </a:p>
          <a:p>
            <a:r>
              <a:rPr lang="en-IN" dirty="0"/>
              <a:t>        {name: "Kent", subject: "Physics", score: 87},</a:t>
            </a:r>
          </a:p>
          <a:p>
            <a:r>
              <a:rPr lang="en-IN" dirty="0"/>
              <a:t>        {name: "Harry", subject: "Maths", score: 99, notes: "Exceptional Performance"},</a:t>
            </a:r>
          </a:p>
          <a:p>
            <a:r>
              <a:rPr lang="en-IN" dirty="0"/>
              <a:t>        {name: "Alex", subject: "Literature", score: 78},</a:t>
            </a:r>
          </a:p>
          <a:p>
            <a:r>
              <a:rPr lang="en-IN" dirty="0"/>
              <a:t>        {name: "Tom", subject: "History", score: 65, notes: "Adequate"}</a:t>
            </a:r>
          </a:p>
          <a:p>
            <a:r>
              <a:rPr lang="en-IN" dirty="0"/>
              <a:t>    ]</a:t>
            </a:r>
          </a:p>
          <a:p>
            <a:r>
              <a:rPr lang="en-IN" dirty="0"/>
              <a:t>)</a:t>
            </a:r>
          </a:p>
          <a:p>
            <a:r>
              <a:rPr lang="en-IN" dirty="0" err="1"/>
              <a:t>db.studentgrades.find</a:t>
            </a:r>
            <a:r>
              <a:rPr lang="en-IN" dirty="0"/>
              <a:t>({},{_id:0})</a:t>
            </a:r>
          </a:p>
        </p:txBody>
      </p:sp>
      <p:sp>
        <p:nvSpPr>
          <p:cNvPr id="4" name="Slide Number Placeholder 3">
            <a:extLst>
              <a:ext uri="{FF2B5EF4-FFF2-40B4-BE49-F238E27FC236}">
                <a16:creationId xmlns:a16="http://schemas.microsoft.com/office/drawing/2014/main" id="{EA2B5BD4-98D5-A643-2BAC-771532E63B8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49</a:t>
            </a:fld>
            <a:endParaRPr lang="en-IN"/>
          </a:p>
        </p:txBody>
      </p:sp>
      <p:pic>
        <p:nvPicPr>
          <p:cNvPr id="6" name="Picture 5">
            <a:extLst>
              <a:ext uri="{FF2B5EF4-FFF2-40B4-BE49-F238E27FC236}">
                <a16:creationId xmlns:a16="http://schemas.microsoft.com/office/drawing/2014/main" id="{0D5FE734-A1EF-EA71-FF14-4C3DE56315B2}"/>
              </a:ext>
            </a:extLst>
          </p:cNvPr>
          <p:cNvPicPr>
            <a:picLocks noChangeAspect="1"/>
          </p:cNvPicPr>
          <p:nvPr/>
        </p:nvPicPr>
        <p:blipFill>
          <a:blip r:embed="rId2"/>
          <a:stretch>
            <a:fillRect/>
          </a:stretch>
        </p:blipFill>
        <p:spPr>
          <a:xfrm>
            <a:off x="4622784" y="5457165"/>
            <a:ext cx="6905188" cy="1112554"/>
          </a:xfrm>
          <a:prstGeom prst="rect">
            <a:avLst/>
          </a:prstGeom>
        </p:spPr>
      </p:pic>
    </p:spTree>
    <p:extLst>
      <p:ext uri="{BB962C8B-B14F-4D97-AF65-F5344CB8AC3E}">
        <p14:creationId xmlns:p14="http://schemas.microsoft.com/office/powerpoint/2010/main" val="1564028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DEB26-FD24-5A54-47BC-59884942E96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CB91692-417C-F4CE-5310-F6923FFC1E0F}"/>
              </a:ext>
            </a:extLst>
          </p:cNvPr>
          <p:cNvSpPr>
            <a:spLocks noGrp="1"/>
          </p:cNvSpPr>
          <p:nvPr>
            <p:ph idx="1"/>
          </p:nvPr>
        </p:nvSpPr>
        <p:spPr/>
        <p:txBody>
          <a:bodyPr/>
          <a:lstStyle/>
          <a:p>
            <a:r>
              <a:rPr lang="en-US" sz="2000" b="0" i="0" u="none" strike="noStrike" dirty="0">
                <a:solidFill>
                  <a:schemeClr val="dk1"/>
                </a:solidFill>
                <a:latin typeface="EB Garamond"/>
                <a:ea typeface="EB Garamond"/>
                <a:cs typeface="EB Garamond"/>
                <a:sym typeface="EB Garamond"/>
              </a:rPr>
              <a:t>1</a:t>
            </a:r>
            <a:r>
              <a:rPr lang="en-US" sz="1800" dirty="0">
                <a:sym typeface="EB Garamond"/>
              </a:rPr>
              <a:t>)RDBMS table has a few columns, sometimes tens of them-&gt; Millions of rows could potentially be held in a relational table 🡪  may bring the data access to a halt, unless special considerations like denormalization are applied.</a:t>
            </a:r>
          </a:p>
          <a:p>
            <a:endParaRPr lang="en-US" sz="1800" dirty="0">
              <a:sym typeface="EB Garamond"/>
            </a:endParaRPr>
          </a:p>
          <a:p>
            <a:r>
              <a:rPr lang="en-US" sz="1800" dirty="0">
                <a:sym typeface="EB Garamond"/>
              </a:rPr>
              <a:t>2) As you begin to use your table 🡪  may need to alter it to hold a few additional attributes</a:t>
            </a:r>
            <a:endParaRPr lang="en-US" sz="1800" dirty="0"/>
          </a:p>
          <a:p>
            <a:pPr marL="0" marR="0" lvl="0" indent="0" algn="l" rtl="0">
              <a:spcBef>
                <a:spcPts val="0"/>
              </a:spcBef>
              <a:spcAft>
                <a:spcPts val="0"/>
              </a:spcAft>
              <a:buNone/>
            </a:pPr>
            <a:endParaRPr lang="en-US" sz="1800" dirty="0">
              <a:sym typeface="EB Garamond"/>
            </a:endParaRPr>
          </a:p>
          <a:p>
            <a:pPr marL="0" marR="0" lvl="0" indent="0" algn="l" rtl="0">
              <a:spcBef>
                <a:spcPts val="0"/>
              </a:spcBef>
              <a:spcAft>
                <a:spcPts val="0"/>
              </a:spcAft>
              <a:buNone/>
            </a:pPr>
            <a:r>
              <a:rPr lang="en-US" sz="1800" dirty="0">
                <a:sym typeface="EB Garamond"/>
              </a:rPr>
              <a:t>As newer records are stored 🡪  may have null values for these attributes 🡪  the existing records.</a:t>
            </a:r>
            <a:endParaRPr lang="en-US" sz="1800" dirty="0">
              <a:sym typeface="Calibri"/>
            </a:endParaRPr>
          </a:p>
          <a:p>
            <a:endParaRPr lang="en-US" sz="1800" dirty="0">
              <a:sym typeface="EB Garamond"/>
            </a:endParaRPr>
          </a:p>
          <a:p>
            <a:r>
              <a:rPr lang="en-US" sz="1800" dirty="0">
                <a:sym typeface="EB Garamond"/>
              </a:rPr>
              <a:t>3)Keeping  greater variety of attributes the likelihood of sparse data sets 🡪  sets with null in many cells 🡪  becomes increasingly real.</a:t>
            </a:r>
            <a:endParaRPr lang="en-US" sz="1800" dirty="0">
              <a:sym typeface="Calibri"/>
            </a:endParaRPr>
          </a:p>
          <a:p>
            <a:endParaRPr lang="en-IN" dirty="0"/>
          </a:p>
        </p:txBody>
      </p:sp>
      <p:sp>
        <p:nvSpPr>
          <p:cNvPr id="4" name="Slide Number Placeholder 3">
            <a:extLst>
              <a:ext uri="{FF2B5EF4-FFF2-40B4-BE49-F238E27FC236}">
                <a16:creationId xmlns:a16="http://schemas.microsoft.com/office/drawing/2014/main" id="{806FC05B-D3AE-F0E3-F32E-968B099D539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5</a:t>
            </a:fld>
            <a:endParaRPr lang="en-IN"/>
          </a:p>
        </p:txBody>
      </p:sp>
    </p:spTree>
    <p:extLst>
      <p:ext uri="{BB962C8B-B14F-4D97-AF65-F5344CB8AC3E}">
        <p14:creationId xmlns:p14="http://schemas.microsoft.com/office/powerpoint/2010/main" val="26569905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0B230-FDFD-6679-4BD2-4D562F389129}"/>
              </a:ext>
            </a:extLst>
          </p:cNvPr>
          <p:cNvSpPr>
            <a:spLocks noGrp="1"/>
          </p:cNvSpPr>
          <p:nvPr>
            <p:ph type="title"/>
          </p:nvPr>
        </p:nvSpPr>
        <p:spPr/>
        <p:txBody>
          <a:bodyPr/>
          <a:lstStyle/>
          <a:p>
            <a:r>
              <a:rPr lang="en-US" dirty="0"/>
              <a:t>Default _id index</a:t>
            </a:r>
            <a:endParaRPr lang="en-IN" dirty="0"/>
          </a:p>
        </p:txBody>
      </p:sp>
      <p:sp>
        <p:nvSpPr>
          <p:cNvPr id="3" name="Content Placeholder 2">
            <a:extLst>
              <a:ext uri="{FF2B5EF4-FFF2-40B4-BE49-F238E27FC236}">
                <a16:creationId xmlns:a16="http://schemas.microsoft.com/office/drawing/2014/main" id="{190F4885-2666-F2D7-B643-B2FD3BC61362}"/>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EEE16EB4-CC15-1FF3-3A75-E055C5CB617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50</a:t>
            </a:fld>
            <a:endParaRPr lang="en-IN"/>
          </a:p>
        </p:txBody>
      </p:sp>
      <p:pic>
        <p:nvPicPr>
          <p:cNvPr id="5" name="Picture 4">
            <a:extLst>
              <a:ext uri="{FF2B5EF4-FFF2-40B4-BE49-F238E27FC236}">
                <a16:creationId xmlns:a16="http://schemas.microsoft.com/office/drawing/2014/main" id="{8A7DAC9A-72D6-3878-5C48-6B3A991B84BF}"/>
              </a:ext>
            </a:extLst>
          </p:cNvPr>
          <p:cNvPicPr>
            <a:picLocks noChangeAspect="1"/>
          </p:cNvPicPr>
          <p:nvPr/>
        </p:nvPicPr>
        <p:blipFill>
          <a:blip r:embed="rId3"/>
          <a:stretch>
            <a:fillRect/>
          </a:stretch>
        </p:blipFill>
        <p:spPr>
          <a:xfrm>
            <a:off x="1063752" y="1974492"/>
            <a:ext cx="5304391" cy="4851798"/>
          </a:xfrm>
          <a:prstGeom prst="rect">
            <a:avLst/>
          </a:prstGeom>
        </p:spPr>
      </p:pic>
    </p:spTree>
    <p:extLst>
      <p:ext uri="{BB962C8B-B14F-4D97-AF65-F5344CB8AC3E}">
        <p14:creationId xmlns:p14="http://schemas.microsoft.com/office/powerpoint/2010/main" val="6560583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FAC03-BF9B-60E3-F5A5-D684FFF9A619}"/>
              </a:ext>
            </a:extLst>
          </p:cNvPr>
          <p:cNvSpPr>
            <a:spLocks noGrp="1"/>
          </p:cNvSpPr>
          <p:nvPr>
            <p:ph type="title"/>
          </p:nvPr>
        </p:nvSpPr>
        <p:spPr/>
        <p:txBody>
          <a:bodyPr/>
          <a:lstStyle/>
          <a:p>
            <a:r>
              <a:rPr lang="en-US" dirty="0"/>
              <a:t>Create index method</a:t>
            </a:r>
            <a:endParaRPr lang="en-IN" dirty="0"/>
          </a:p>
        </p:txBody>
      </p:sp>
      <p:sp>
        <p:nvSpPr>
          <p:cNvPr id="3" name="Content Placeholder 2">
            <a:extLst>
              <a:ext uri="{FF2B5EF4-FFF2-40B4-BE49-F238E27FC236}">
                <a16:creationId xmlns:a16="http://schemas.microsoft.com/office/drawing/2014/main" id="{922A8ED1-946F-563B-582F-775FF1976730}"/>
              </a:ext>
            </a:extLst>
          </p:cNvPr>
          <p:cNvSpPr>
            <a:spLocks noGrp="1"/>
          </p:cNvSpPr>
          <p:nvPr>
            <p:ph idx="1"/>
          </p:nvPr>
        </p:nvSpPr>
        <p:spPr/>
        <p:txBody>
          <a:bodyPr/>
          <a:lstStyle/>
          <a:p>
            <a:r>
              <a:rPr lang="en-US" dirty="0"/>
              <a:t>db.&lt;collection&gt;.</a:t>
            </a:r>
            <a:r>
              <a:rPr lang="en-US" dirty="0" err="1"/>
              <a:t>createIndex</a:t>
            </a:r>
            <a:r>
              <a:rPr lang="en-US" dirty="0"/>
              <a:t>(&lt;Key and Index Type&gt;, &lt;Options&gt;)</a:t>
            </a:r>
          </a:p>
          <a:p>
            <a:endParaRPr lang="en-US" dirty="0"/>
          </a:p>
          <a:p>
            <a:r>
              <a:rPr lang="en-US" b="0" i="0" dirty="0">
                <a:solidFill>
                  <a:srgbClr val="1D1D1D"/>
                </a:solidFill>
                <a:effectLst/>
                <a:latin typeface="Open Sans" panose="020B0606030504020204" pitchFamily="34" charset="0"/>
              </a:rPr>
              <a:t>When creating an index, you need to define the field to be indexed </a:t>
            </a:r>
          </a:p>
          <a:p>
            <a:r>
              <a:rPr lang="en-US" dirty="0">
                <a:solidFill>
                  <a:srgbClr val="1D1D1D"/>
                </a:solidFill>
                <a:latin typeface="Open Sans" panose="020B0606030504020204" pitchFamily="34" charset="0"/>
              </a:rPr>
              <a:t>T</a:t>
            </a:r>
            <a:r>
              <a:rPr lang="en-US" b="0" i="0" dirty="0">
                <a:solidFill>
                  <a:srgbClr val="1D1D1D"/>
                </a:solidFill>
                <a:effectLst/>
                <a:latin typeface="Open Sans" panose="020B0606030504020204" pitchFamily="34" charset="0"/>
              </a:rPr>
              <a:t>he direction of the key (1 or -1) to indicate ascending or descending order.</a:t>
            </a:r>
          </a:p>
          <a:p>
            <a:endParaRPr lang="en-US" dirty="0">
              <a:solidFill>
                <a:srgbClr val="1D1D1D"/>
              </a:solidFill>
              <a:latin typeface="Open Sans" panose="020B0606030504020204" pitchFamily="34" charset="0"/>
            </a:endParaRPr>
          </a:p>
          <a:p>
            <a:r>
              <a:rPr lang="en-IN" dirty="0" err="1"/>
              <a:t>db.studentgrades.createIndex</a:t>
            </a:r>
            <a:r>
              <a:rPr lang="en-IN" dirty="0"/>
              <a:t>(</a:t>
            </a:r>
          </a:p>
          <a:p>
            <a:r>
              <a:rPr lang="en-IN" dirty="0"/>
              <a:t>{name: 1},</a:t>
            </a:r>
          </a:p>
          <a:p>
            <a:r>
              <a:rPr lang="en-IN" dirty="0"/>
              <a:t>{name: "student name index"}</a:t>
            </a:r>
          </a:p>
          <a:p>
            <a:r>
              <a:rPr lang="en-IN" dirty="0"/>
              <a:t>)</a:t>
            </a:r>
          </a:p>
        </p:txBody>
      </p:sp>
      <p:sp>
        <p:nvSpPr>
          <p:cNvPr id="4" name="Slide Number Placeholder 3">
            <a:extLst>
              <a:ext uri="{FF2B5EF4-FFF2-40B4-BE49-F238E27FC236}">
                <a16:creationId xmlns:a16="http://schemas.microsoft.com/office/drawing/2014/main" id="{9F59F3E2-3A4C-E547-6463-DA500464268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51</a:t>
            </a:fld>
            <a:endParaRPr lang="en-IN"/>
          </a:p>
        </p:txBody>
      </p:sp>
      <p:pic>
        <p:nvPicPr>
          <p:cNvPr id="6" name="Picture 5">
            <a:extLst>
              <a:ext uri="{FF2B5EF4-FFF2-40B4-BE49-F238E27FC236}">
                <a16:creationId xmlns:a16="http://schemas.microsoft.com/office/drawing/2014/main" id="{3A8F865A-2AE8-C9A5-353B-46417E01DBBC}"/>
              </a:ext>
            </a:extLst>
          </p:cNvPr>
          <p:cNvPicPr>
            <a:picLocks noChangeAspect="1"/>
          </p:cNvPicPr>
          <p:nvPr/>
        </p:nvPicPr>
        <p:blipFill>
          <a:blip r:embed="rId2"/>
          <a:stretch>
            <a:fillRect/>
          </a:stretch>
        </p:blipFill>
        <p:spPr>
          <a:xfrm>
            <a:off x="5429066" y="4146804"/>
            <a:ext cx="4789703" cy="2226564"/>
          </a:xfrm>
          <a:prstGeom prst="rect">
            <a:avLst/>
          </a:prstGeom>
        </p:spPr>
      </p:pic>
    </p:spTree>
    <p:extLst>
      <p:ext uri="{BB962C8B-B14F-4D97-AF65-F5344CB8AC3E}">
        <p14:creationId xmlns:p14="http://schemas.microsoft.com/office/powerpoint/2010/main" val="41295714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64D1E-A716-C2F6-F747-70016CA3295D}"/>
              </a:ext>
            </a:extLst>
          </p:cNvPr>
          <p:cNvSpPr>
            <a:spLocks noGrp="1"/>
          </p:cNvSpPr>
          <p:nvPr>
            <p:ph type="title"/>
          </p:nvPr>
        </p:nvSpPr>
        <p:spPr/>
        <p:txBody>
          <a:bodyPr/>
          <a:lstStyle/>
          <a:p>
            <a:r>
              <a:rPr lang="en-US" dirty="0"/>
              <a:t>Get indexes method</a:t>
            </a:r>
            <a:endParaRPr lang="en-IN" dirty="0"/>
          </a:p>
        </p:txBody>
      </p:sp>
      <p:sp>
        <p:nvSpPr>
          <p:cNvPr id="3" name="Content Placeholder 2">
            <a:extLst>
              <a:ext uri="{FF2B5EF4-FFF2-40B4-BE49-F238E27FC236}">
                <a16:creationId xmlns:a16="http://schemas.microsoft.com/office/drawing/2014/main" id="{4544640F-038D-1C82-8823-23814283F360}"/>
              </a:ext>
            </a:extLst>
          </p:cNvPr>
          <p:cNvSpPr>
            <a:spLocks noGrp="1"/>
          </p:cNvSpPr>
          <p:nvPr>
            <p:ph idx="1"/>
          </p:nvPr>
        </p:nvSpPr>
        <p:spPr/>
        <p:txBody>
          <a:bodyPr/>
          <a:lstStyle/>
          <a:p>
            <a:r>
              <a:rPr lang="en-IN" dirty="0"/>
              <a:t>db.&lt;collection&gt;.</a:t>
            </a:r>
            <a:r>
              <a:rPr lang="en-IN" dirty="0" err="1"/>
              <a:t>getIndexes</a:t>
            </a:r>
            <a:r>
              <a:rPr lang="en-IN" dirty="0"/>
              <a:t>()</a:t>
            </a:r>
          </a:p>
          <a:p>
            <a:endParaRPr lang="en-IN" dirty="0"/>
          </a:p>
          <a:p>
            <a:r>
              <a:rPr lang="en-IN" dirty="0" err="1"/>
              <a:t>db.studentgrades.getIndexes</a:t>
            </a:r>
            <a:r>
              <a:rPr lang="en-IN" dirty="0"/>
              <a:t>()</a:t>
            </a:r>
          </a:p>
          <a:p>
            <a:endParaRPr lang="en-IN" dirty="0"/>
          </a:p>
          <a:p>
            <a:endParaRPr lang="en-IN" dirty="0"/>
          </a:p>
        </p:txBody>
      </p:sp>
      <p:sp>
        <p:nvSpPr>
          <p:cNvPr id="4" name="Slide Number Placeholder 3">
            <a:extLst>
              <a:ext uri="{FF2B5EF4-FFF2-40B4-BE49-F238E27FC236}">
                <a16:creationId xmlns:a16="http://schemas.microsoft.com/office/drawing/2014/main" id="{CB732338-72A2-8610-A415-1EF6747B54A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52</a:t>
            </a:fld>
            <a:endParaRPr lang="en-IN"/>
          </a:p>
        </p:txBody>
      </p:sp>
      <p:pic>
        <p:nvPicPr>
          <p:cNvPr id="5" name="Picture 4">
            <a:extLst>
              <a:ext uri="{FF2B5EF4-FFF2-40B4-BE49-F238E27FC236}">
                <a16:creationId xmlns:a16="http://schemas.microsoft.com/office/drawing/2014/main" id="{7F7A4D86-20F1-7F06-7799-0CD603ED9C8F}"/>
              </a:ext>
            </a:extLst>
          </p:cNvPr>
          <p:cNvPicPr>
            <a:picLocks noChangeAspect="1"/>
          </p:cNvPicPr>
          <p:nvPr/>
        </p:nvPicPr>
        <p:blipFill>
          <a:blip r:embed="rId3"/>
          <a:stretch>
            <a:fillRect/>
          </a:stretch>
        </p:blipFill>
        <p:spPr>
          <a:xfrm>
            <a:off x="1337680" y="3589972"/>
            <a:ext cx="4008467" cy="3139712"/>
          </a:xfrm>
          <a:prstGeom prst="rect">
            <a:avLst/>
          </a:prstGeom>
        </p:spPr>
      </p:pic>
    </p:spTree>
    <p:extLst>
      <p:ext uri="{BB962C8B-B14F-4D97-AF65-F5344CB8AC3E}">
        <p14:creationId xmlns:p14="http://schemas.microsoft.com/office/powerpoint/2010/main" val="9942712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F9774-2AC7-2BE8-C10A-0C9BB5D7D50A}"/>
              </a:ext>
            </a:extLst>
          </p:cNvPr>
          <p:cNvSpPr>
            <a:spLocks noGrp="1"/>
          </p:cNvSpPr>
          <p:nvPr>
            <p:ph type="title"/>
          </p:nvPr>
        </p:nvSpPr>
        <p:spPr/>
        <p:txBody>
          <a:bodyPr/>
          <a:lstStyle/>
          <a:p>
            <a:r>
              <a:rPr lang="en-US" dirty="0"/>
              <a:t>Drop index method</a:t>
            </a:r>
            <a:endParaRPr lang="en-IN" dirty="0"/>
          </a:p>
        </p:txBody>
      </p:sp>
      <p:sp>
        <p:nvSpPr>
          <p:cNvPr id="3" name="Content Placeholder 2">
            <a:extLst>
              <a:ext uri="{FF2B5EF4-FFF2-40B4-BE49-F238E27FC236}">
                <a16:creationId xmlns:a16="http://schemas.microsoft.com/office/drawing/2014/main" id="{BAF85586-2DCD-CEAB-0310-C84E36A567E5}"/>
              </a:ext>
            </a:extLst>
          </p:cNvPr>
          <p:cNvSpPr>
            <a:spLocks noGrp="1"/>
          </p:cNvSpPr>
          <p:nvPr>
            <p:ph idx="1"/>
          </p:nvPr>
        </p:nvSpPr>
        <p:spPr/>
        <p:txBody>
          <a:bodyPr/>
          <a:lstStyle/>
          <a:p>
            <a:r>
              <a:rPr lang="en-US" dirty="0"/>
              <a:t>db.&lt;collection&gt;.</a:t>
            </a:r>
            <a:r>
              <a:rPr lang="en-US" dirty="0" err="1"/>
              <a:t>dropIndex</a:t>
            </a:r>
            <a:r>
              <a:rPr lang="en-US" dirty="0"/>
              <a:t>(&lt;Index Name / Field Name&gt;)</a:t>
            </a:r>
          </a:p>
          <a:p>
            <a:endParaRPr lang="en-US" dirty="0"/>
          </a:p>
          <a:p>
            <a:r>
              <a:rPr lang="nl-NL" dirty="0"/>
              <a:t>db.studentgrades.dropIndex("student name index")</a:t>
            </a:r>
          </a:p>
          <a:p>
            <a:endParaRPr lang="nl-NL" dirty="0"/>
          </a:p>
          <a:p>
            <a:endParaRPr lang="nl-NL" dirty="0"/>
          </a:p>
          <a:p>
            <a:endParaRPr lang="nl-NL" dirty="0"/>
          </a:p>
          <a:p>
            <a:endParaRPr lang="nl-NL" dirty="0"/>
          </a:p>
          <a:p>
            <a:endParaRPr lang="nl-NL" dirty="0"/>
          </a:p>
          <a:p>
            <a:r>
              <a:rPr lang="en-US" dirty="0" err="1"/>
              <a:t>db.studentgrades.dropIndexes</a:t>
            </a:r>
            <a:r>
              <a:rPr lang="en-US" dirty="0"/>
              <a:t>()</a:t>
            </a:r>
          </a:p>
          <a:p>
            <a:endParaRPr lang="en-US" dirty="0"/>
          </a:p>
          <a:p>
            <a:endParaRPr lang="en-IN" dirty="0"/>
          </a:p>
        </p:txBody>
      </p:sp>
      <p:sp>
        <p:nvSpPr>
          <p:cNvPr id="4" name="Slide Number Placeholder 3">
            <a:extLst>
              <a:ext uri="{FF2B5EF4-FFF2-40B4-BE49-F238E27FC236}">
                <a16:creationId xmlns:a16="http://schemas.microsoft.com/office/drawing/2014/main" id="{ABFB242A-8F37-B698-02E1-ECECC8CDE9B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53</a:t>
            </a:fld>
            <a:endParaRPr lang="en-IN"/>
          </a:p>
        </p:txBody>
      </p:sp>
      <p:pic>
        <p:nvPicPr>
          <p:cNvPr id="5" name="Picture 4">
            <a:extLst>
              <a:ext uri="{FF2B5EF4-FFF2-40B4-BE49-F238E27FC236}">
                <a16:creationId xmlns:a16="http://schemas.microsoft.com/office/drawing/2014/main" id="{FBDBE597-DC4D-3645-2238-831FE534ED2F}"/>
              </a:ext>
            </a:extLst>
          </p:cNvPr>
          <p:cNvPicPr>
            <a:picLocks noChangeAspect="1"/>
          </p:cNvPicPr>
          <p:nvPr/>
        </p:nvPicPr>
        <p:blipFill>
          <a:blip r:embed="rId3"/>
          <a:stretch>
            <a:fillRect/>
          </a:stretch>
        </p:blipFill>
        <p:spPr>
          <a:xfrm>
            <a:off x="1340905" y="3586685"/>
            <a:ext cx="6982659" cy="1584029"/>
          </a:xfrm>
          <a:prstGeom prst="rect">
            <a:avLst/>
          </a:prstGeom>
        </p:spPr>
      </p:pic>
    </p:spTree>
    <p:extLst>
      <p:ext uri="{BB962C8B-B14F-4D97-AF65-F5344CB8AC3E}">
        <p14:creationId xmlns:p14="http://schemas.microsoft.com/office/powerpoint/2010/main" val="2884535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81B1F-9879-C287-2216-42A30BC0D7D0}"/>
              </a:ext>
            </a:extLst>
          </p:cNvPr>
          <p:cNvSpPr>
            <a:spLocks noGrp="1"/>
          </p:cNvSpPr>
          <p:nvPr>
            <p:ph type="title"/>
          </p:nvPr>
        </p:nvSpPr>
        <p:spPr/>
        <p:txBody>
          <a:bodyPr/>
          <a:lstStyle/>
          <a:p>
            <a:r>
              <a:rPr lang="en-US" dirty="0" err="1"/>
              <a:t>Mongodb</a:t>
            </a:r>
            <a:r>
              <a:rPr lang="en-US" dirty="0"/>
              <a:t> index types</a:t>
            </a:r>
            <a:endParaRPr lang="en-IN" dirty="0"/>
          </a:p>
        </p:txBody>
      </p:sp>
      <p:sp>
        <p:nvSpPr>
          <p:cNvPr id="3" name="Content Placeholder 2">
            <a:extLst>
              <a:ext uri="{FF2B5EF4-FFF2-40B4-BE49-F238E27FC236}">
                <a16:creationId xmlns:a16="http://schemas.microsoft.com/office/drawing/2014/main" id="{770293FB-1B9B-D535-4DED-DBCE0FEBA5B9}"/>
              </a:ext>
            </a:extLst>
          </p:cNvPr>
          <p:cNvSpPr>
            <a:spLocks noGrp="1"/>
          </p:cNvSpPr>
          <p:nvPr>
            <p:ph idx="1"/>
          </p:nvPr>
        </p:nvSpPr>
        <p:spPr/>
        <p:txBody>
          <a:bodyPr>
            <a:normAutofit/>
          </a:bodyPr>
          <a:lstStyle/>
          <a:p>
            <a:pPr algn="l" fontAlgn="base">
              <a:buFont typeface="Arial" panose="020B0604020202020204" pitchFamily="34" charset="0"/>
              <a:buChar char="•"/>
            </a:pPr>
            <a:r>
              <a:rPr lang="en-US" sz="4400" b="0" i="0" dirty="0">
                <a:solidFill>
                  <a:srgbClr val="1D1D1D"/>
                </a:solidFill>
                <a:effectLst/>
                <a:latin typeface="Open Sans" panose="020B0606030504020204" pitchFamily="34" charset="0"/>
              </a:rPr>
              <a:t>Single field index</a:t>
            </a:r>
          </a:p>
          <a:p>
            <a:pPr algn="l" fontAlgn="base">
              <a:buFont typeface="Arial" panose="020B0604020202020204" pitchFamily="34" charset="0"/>
              <a:buChar char="•"/>
            </a:pPr>
            <a:r>
              <a:rPr lang="en-US" sz="4400" b="0" i="0" dirty="0">
                <a:solidFill>
                  <a:srgbClr val="1D1D1D"/>
                </a:solidFill>
                <a:effectLst/>
                <a:latin typeface="Open Sans" panose="020B0606030504020204" pitchFamily="34" charset="0"/>
              </a:rPr>
              <a:t>Compound index</a:t>
            </a:r>
          </a:p>
          <a:p>
            <a:pPr algn="l" fontAlgn="base">
              <a:buFont typeface="Arial" panose="020B0604020202020204" pitchFamily="34" charset="0"/>
              <a:buChar char="•"/>
            </a:pPr>
            <a:r>
              <a:rPr lang="en-US" sz="4400" b="0" i="0" dirty="0">
                <a:solidFill>
                  <a:srgbClr val="1D1D1D"/>
                </a:solidFill>
                <a:effectLst/>
                <a:latin typeface="Open Sans" panose="020B0606030504020204" pitchFamily="34" charset="0"/>
              </a:rPr>
              <a:t>Multikey index</a:t>
            </a:r>
          </a:p>
          <a:p>
            <a:endParaRPr lang="en-IN" sz="4400" dirty="0"/>
          </a:p>
        </p:txBody>
      </p:sp>
      <p:sp>
        <p:nvSpPr>
          <p:cNvPr id="4" name="Slide Number Placeholder 3">
            <a:extLst>
              <a:ext uri="{FF2B5EF4-FFF2-40B4-BE49-F238E27FC236}">
                <a16:creationId xmlns:a16="http://schemas.microsoft.com/office/drawing/2014/main" id="{DB586072-15E3-7B62-6D53-059A2EE20F8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54</a:t>
            </a:fld>
            <a:endParaRPr lang="en-IN"/>
          </a:p>
        </p:txBody>
      </p:sp>
    </p:spTree>
    <p:extLst>
      <p:ext uri="{BB962C8B-B14F-4D97-AF65-F5344CB8AC3E}">
        <p14:creationId xmlns:p14="http://schemas.microsoft.com/office/powerpoint/2010/main" val="19218843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D88A9-C219-8F67-BC5E-722EDAE25A30}"/>
              </a:ext>
            </a:extLst>
          </p:cNvPr>
          <p:cNvSpPr>
            <a:spLocks noGrp="1"/>
          </p:cNvSpPr>
          <p:nvPr>
            <p:ph type="title"/>
          </p:nvPr>
        </p:nvSpPr>
        <p:spPr/>
        <p:txBody>
          <a:bodyPr/>
          <a:lstStyle/>
          <a:p>
            <a:r>
              <a:rPr lang="en-US" dirty="0"/>
              <a:t>Single field index</a:t>
            </a:r>
            <a:endParaRPr lang="en-IN" dirty="0"/>
          </a:p>
        </p:txBody>
      </p:sp>
      <p:sp>
        <p:nvSpPr>
          <p:cNvPr id="3" name="Content Placeholder 2">
            <a:extLst>
              <a:ext uri="{FF2B5EF4-FFF2-40B4-BE49-F238E27FC236}">
                <a16:creationId xmlns:a16="http://schemas.microsoft.com/office/drawing/2014/main" id="{5C92181F-2379-5DA0-F488-8691945CFC9A}"/>
              </a:ext>
            </a:extLst>
          </p:cNvPr>
          <p:cNvSpPr>
            <a:spLocks noGrp="1"/>
          </p:cNvSpPr>
          <p:nvPr>
            <p:ph idx="1"/>
          </p:nvPr>
        </p:nvSpPr>
        <p:spPr/>
        <p:txBody>
          <a:bodyPr/>
          <a:lstStyle/>
          <a:p>
            <a:r>
              <a:rPr lang="en-IN" dirty="0" err="1"/>
              <a:t>db.studentgrades.createIndex</a:t>
            </a:r>
            <a:r>
              <a:rPr lang="en-IN" dirty="0"/>
              <a:t>({name: 1})</a:t>
            </a:r>
          </a:p>
          <a:p>
            <a:endParaRPr lang="en-IN" dirty="0"/>
          </a:p>
          <a:p>
            <a:endParaRPr lang="en-IN" dirty="0"/>
          </a:p>
        </p:txBody>
      </p:sp>
      <p:sp>
        <p:nvSpPr>
          <p:cNvPr id="4" name="Slide Number Placeholder 3">
            <a:extLst>
              <a:ext uri="{FF2B5EF4-FFF2-40B4-BE49-F238E27FC236}">
                <a16:creationId xmlns:a16="http://schemas.microsoft.com/office/drawing/2014/main" id="{086B2437-4B8B-04EB-B4A4-1705AB38704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55</a:t>
            </a:fld>
            <a:endParaRPr lang="en-IN"/>
          </a:p>
        </p:txBody>
      </p:sp>
      <p:pic>
        <p:nvPicPr>
          <p:cNvPr id="5" name="Picture 4">
            <a:extLst>
              <a:ext uri="{FF2B5EF4-FFF2-40B4-BE49-F238E27FC236}">
                <a16:creationId xmlns:a16="http://schemas.microsoft.com/office/drawing/2014/main" id="{00A5904A-216D-0DF5-9411-726003BC4BDB}"/>
              </a:ext>
            </a:extLst>
          </p:cNvPr>
          <p:cNvPicPr>
            <a:picLocks noChangeAspect="1"/>
          </p:cNvPicPr>
          <p:nvPr/>
        </p:nvPicPr>
        <p:blipFill>
          <a:blip r:embed="rId2"/>
          <a:stretch>
            <a:fillRect/>
          </a:stretch>
        </p:blipFill>
        <p:spPr>
          <a:xfrm>
            <a:off x="1319706" y="2935280"/>
            <a:ext cx="6546000" cy="1865320"/>
          </a:xfrm>
          <a:prstGeom prst="rect">
            <a:avLst/>
          </a:prstGeom>
        </p:spPr>
      </p:pic>
    </p:spTree>
    <p:extLst>
      <p:ext uri="{BB962C8B-B14F-4D97-AF65-F5344CB8AC3E}">
        <p14:creationId xmlns:p14="http://schemas.microsoft.com/office/powerpoint/2010/main" val="22895199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56CA8-BF97-19AF-2950-C2AFA0432AD3}"/>
              </a:ext>
            </a:extLst>
          </p:cNvPr>
          <p:cNvSpPr>
            <a:spLocks noGrp="1"/>
          </p:cNvSpPr>
          <p:nvPr>
            <p:ph type="title"/>
          </p:nvPr>
        </p:nvSpPr>
        <p:spPr/>
        <p:txBody>
          <a:bodyPr/>
          <a:lstStyle/>
          <a:p>
            <a:r>
              <a:rPr lang="en-US" dirty="0"/>
              <a:t>Compound index</a:t>
            </a:r>
            <a:endParaRPr lang="en-IN" dirty="0"/>
          </a:p>
        </p:txBody>
      </p:sp>
      <p:sp>
        <p:nvSpPr>
          <p:cNvPr id="3" name="Content Placeholder 2">
            <a:extLst>
              <a:ext uri="{FF2B5EF4-FFF2-40B4-BE49-F238E27FC236}">
                <a16:creationId xmlns:a16="http://schemas.microsoft.com/office/drawing/2014/main" id="{EE0192EF-4498-AD2E-D9C4-139115B6A0FE}"/>
              </a:ext>
            </a:extLst>
          </p:cNvPr>
          <p:cNvSpPr>
            <a:spLocks noGrp="1"/>
          </p:cNvSpPr>
          <p:nvPr>
            <p:ph idx="1"/>
          </p:nvPr>
        </p:nvSpPr>
        <p:spPr/>
        <p:txBody>
          <a:bodyPr/>
          <a:lstStyle/>
          <a:p>
            <a:r>
              <a:rPr lang="en-IN" dirty="0" err="1"/>
              <a:t>db.studentgrades.createIndex</a:t>
            </a:r>
            <a:r>
              <a:rPr lang="en-IN" dirty="0"/>
              <a:t>({subject: 1, score: -1})</a:t>
            </a:r>
          </a:p>
          <a:p>
            <a:endParaRPr lang="en-IN" dirty="0"/>
          </a:p>
          <a:p>
            <a:endParaRPr lang="en-IN" dirty="0"/>
          </a:p>
        </p:txBody>
      </p:sp>
      <p:sp>
        <p:nvSpPr>
          <p:cNvPr id="4" name="Slide Number Placeholder 3">
            <a:extLst>
              <a:ext uri="{FF2B5EF4-FFF2-40B4-BE49-F238E27FC236}">
                <a16:creationId xmlns:a16="http://schemas.microsoft.com/office/drawing/2014/main" id="{5AB27AD2-D50D-553F-5DBC-3F4BD4417F5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56</a:t>
            </a:fld>
            <a:endParaRPr lang="en-IN"/>
          </a:p>
        </p:txBody>
      </p:sp>
      <p:pic>
        <p:nvPicPr>
          <p:cNvPr id="5" name="Picture 4">
            <a:extLst>
              <a:ext uri="{FF2B5EF4-FFF2-40B4-BE49-F238E27FC236}">
                <a16:creationId xmlns:a16="http://schemas.microsoft.com/office/drawing/2014/main" id="{2D75E4DA-D75C-B7BB-7E29-1CE4071B7B28}"/>
              </a:ext>
            </a:extLst>
          </p:cNvPr>
          <p:cNvPicPr>
            <a:picLocks noChangeAspect="1"/>
          </p:cNvPicPr>
          <p:nvPr/>
        </p:nvPicPr>
        <p:blipFill>
          <a:blip r:embed="rId3"/>
          <a:stretch>
            <a:fillRect/>
          </a:stretch>
        </p:blipFill>
        <p:spPr>
          <a:xfrm>
            <a:off x="1256008" y="2935818"/>
            <a:ext cx="6566416" cy="1897439"/>
          </a:xfrm>
          <a:prstGeom prst="rect">
            <a:avLst/>
          </a:prstGeom>
        </p:spPr>
      </p:pic>
    </p:spTree>
    <p:extLst>
      <p:ext uri="{BB962C8B-B14F-4D97-AF65-F5344CB8AC3E}">
        <p14:creationId xmlns:p14="http://schemas.microsoft.com/office/powerpoint/2010/main" val="6042993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18EC3-FEDF-1A9C-C136-1474B3BF8043}"/>
              </a:ext>
            </a:extLst>
          </p:cNvPr>
          <p:cNvSpPr>
            <a:spLocks noGrp="1"/>
          </p:cNvSpPr>
          <p:nvPr>
            <p:ph type="title"/>
          </p:nvPr>
        </p:nvSpPr>
        <p:spPr/>
        <p:txBody>
          <a:bodyPr/>
          <a:lstStyle/>
          <a:p>
            <a:r>
              <a:rPr lang="en-US" dirty="0"/>
              <a:t>Multikey index</a:t>
            </a:r>
            <a:endParaRPr lang="en-IN" dirty="0"/>
          </a:p>
        </p:txBody>
      </p:sp>
      <p:sp>
        <p:nvSpPr>
          <p:cNvPr id="3" name="Content Placeholder 2">
            <a:extLst>
              <a:ext uri="{FF2B5EF4-FFF2-40B4-BE49-F238E27FC236}">
                <a16:creationId xmlns:a16="http://schemas.microsoft.com/office/drawing/2014/main" id="{1F38ECF3-1C14-6DC9-FA6A-4683ED785209}"/>
              </a:ext>
            </a:extLst>
          </p:cNvPr>
          <p:cNvSpPr>
            <a:spLocks noGrp="1"/>
          </p:cNvSpPr>
          <p:nvPr>
            <p:ph idx="1"/>
          </p:nvPr>
        </p:nvSpPr>
        <p:spPr/>
        <p:txBody>
          <a:bodyPr>
            <a:normAutofit fontScale="77500" lnSpcReduction="20000"/>
          </a:bodyPr>
          <a:lstStyle/>
          <a:p>
            <a:r>
              <a:rPr lang="en-US" b="0" i="0" dirty="0">
                <a:solidFill>
                  <a:srgbClr val="1D1D1D"/>
                </a:solidFill>
                <a:effectLst/>
                <a:latin typeface="Open Sans" panose="020B0606030504020204" pitchFamily="34" charset="0"/>
              </a:rPr>
              <a:t>MongoDB supports indexing array fields.</a:t>
            </a:r>
          </a:p>
          <a:p>
            <a:r>
              <a:rPr lang="en-US" b="0" i="0" dirty="0">
                <a:solidFill>
                  <a:srgbClr val="1D1D1D"/>
                </a:solidFill>
                <a:effectLst/>
                <a:latin typeface="Open Sans" panose="020B0606030504020204" pitchFamily="34" charset="0"/>
              </a:rPr>
              <a:t>These multikey indexes enable users to query documents using the elements within the array.</a:t>
            </a:r>
            <a:endParaRPr lang="en-US" dirty="0">
              <a:solidFill>
                <a:srgbClr val="1D1D1D"/>
              </a:solidFill>
              <a:latin typeface="Open Sans" panose="020B0606030504020204" pitchFamily="34" charset="0"/>
            </a:endParaRPr>
          </a:p>
          <a:p>
            <a:r>
              <a:rPr lang="en-US" b="0" i="0" dirty="0">
                <a:solidFill>
                  <a:srgbClr val="1D1D1D"/>
                </a:solidFill>
                <a:effectLst/>
                <a:latin typeface="Open Sans" panose="020B0606030504020204" pitchFamily="34" charset="0"/>
              </a:rPr>
              <a:t>MongoDB will automatically create a multikey index when encountered with an array field without requiring the user to explicitly define the multikey type.</a:t>
            </a:r>
          </a:p>
          <a:p>
            <a:r>
              <a:rPr lang="en-IN" dirty="0" err="1"/>
              <a:t>db.createCollection</a:t>
            </a:r>
            <a:r>
              <a:rPr lang="en-IN" dirty="0"/>
              <a:t>("</a:t>
            </a:r>
            <a:r>
              <a:rPr lang="en-IN" dirty="0" err="1"/>
              <a:t>studentperformance</a:t>
            </a:r>
            <a:r>
              <a:rPr lang="en-IN" dirty="0"/>
              <a:t>")</a:t>
            </a:r>
          </a:p>
          <a:p>
            <a:r>
              <a:rPr lang="en-IN" dirty="0" err="1"/>
              <a:t>db.studentperformance.insertMany</a:t>
            </a:r>
            <a:r>
              <a:rPr lang="en-IN" dirty="0"/>
              <a:t>(</a:t>
            </a:r>
          </a:p>
          <a:p>
            <a:r>
              <a:rPr lang="en-IN" dirty="0"/>
              <a:t>[</a:t>
            </a:r>
          </a:p>
          <a:p>
            <a:r>
              <a:rPr lang="en-IN" dirty="0"/>
              <a:t>{name: "Barry", school: "ABC Academy", grades: [85, 75, 90, 99] },</a:t>
            </a:r>
          </a:p>
          <a:p>
            <a:r>
              <a:rPr lang="en-IN" dirty="0"/>
              <a:t>{name: "Kent", school: "FX High School", grades: [74, 66, 45, 67]},</a:t>
            </a:r>
          </a:p>
          <a:p>
            <a:r>
              <a:rPr lang="en-IN" dirty="0"/>
              <a:t>{name: "Alex", school: "XYZ High", grades: [80, 78, 71, 89]},</a:t>
            </a:r>
          </a:p>
          <a:p>
            <a:r>
              <a:rPr lang="en-IN" dirty="0"/>
              <a:t>]</a:t>
            </a:r>
          </a:p>
          <a:p>
            <a:r>
              <a:rPr lang="en-IN" dirty="0"/>
              <a:t>)</a:t>
            </a:r>
          </a:p>
          <a:p>
            <a:r>
              <a:rPr lang="en-IN" dirty="0" err="1"/>
              <a:t>db.studentperformance.find</a:t>
            </a:r>
            <a:r>
              <a:rPr lang="en-IN" dirty="0"/>
              <a:t>({},{_id:0}).pretty()</a:t>
            </a:r>
          </a:p>
        </p:txBody>
      </p:sp>
      <p:sp>
        <p:nvSpPr>
          <p:cNvPr id="4" name="Slide Number Placeholder 3">
            <a:extLst>
              <a:ext uri="{FF2B5EF4-FFF2-40B4-BE49-F238E27FC236}">
                <a16:creationId xmlns:a16="http://schemas.microsoft.com/office/drawing/2014/main" id="{B7B66488-412D-850E-02C1-70A0797D5B1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57</a:t>
            </a:fld>
            <a:endParaRPr lang="en-IN"/>
          </a:p>
        </p:txBody>
      </p:sp>
    </p:spTree>
    <p:extLst>
      <p:ext uri="{BB962C8B-B14F-4D97-AF65-F5344CB8AC3E}">
        <p14:creationId xmlns:p14="http://schemas.microsoft.com/office/powerpoint/2010/main" val="25254856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B8077-4702-A336-477C-18871DA40973}"/>
              </a:ext>
            </a:extLst>
          </p:cNvPr>
          <p:cNvSpPr>
            <a:spLocks noGrp="1"/>
          </p:cNvSpPr>
          <p:nvPr>
            <p:ph type="title"/>
          </p:nvPr>
        </p:nvSpPr>
        <p:spPr/>
        <p:txBody>
          <a:bodyPr/>
          <a:lstStyle/>
          <a:p>
            <a:r>
              <a:rPr lang="en-US" dirty="0"/>
              <a:t>Indexing in </a:t>
            </a:r>
            <a:r>
              <a:rPr lang="en-US" dirty="0" err="1"/>
              <a:t>apache</a:t>
            </a:r>
            <a:r>
              <a:rPr lang="en-US" dirty="0"/>
              <a:t> </a:t>
            </a:r>
            <a:r>
              <a:rPr lang="en-US" dirty="0" err="1"/>
              <a:t>cassandra</a:t>
            </a:r>
            <a:endParaRPr lang="en-IN" dirty="0"/>
          </a:p>
        </p:txBody>
      </p:sp>
      <p:sp>
        <p:nvSpPr>
          <p:cNvPr id="3" name="Content Placeholder 2">
            <a:extLst>
              <a:ext uri="{FF2B5EF4-FFF2-40B4-BE49-F238E27FC236}">
                <a16:creationId xmlns:a16="http://schemas.microsoft.com/office/drawing/2014/main" id="{270B080C-AF3F-EE8C-1CC7-4F0CE1B9783A}"/>
              </a:ext>
            </a:extLst>
          </p:cNvPr>
          <p:cNvSpPr>
            <a:spLocks noGrp="1"/>
          </p:cNvSpPr>
          <p:nvPr>
            <p:ph idx="1"/>
          </p:nvPr>
        </p:nvSpPr>
        <p:spPr/>
        <p:txBody>
          <a:bodyPr>
            <a:normAutofit/>
          </a:bodyPr>
          <a:lstStyle/>
          <a:p>
            <a:pPr fontAlgn="base"/>
            <a:r>
              <a:rPr lang="en-US" sz="2800" b="0" i="0" dirty="0">
                <a:solidFill>
                  <a:srgbClr val="273239"/>
                </a:solidFill>
                <a:effectLst/>
                <a:latin typeface="urw-din"/>
              </a:rPr>
              <a:t>Built-in indexes are the best option on a table which having many rows and that rows contain the indexed value.</a:t>
            </a:r>
          </a:p>
          <a:p>
            <a:pPr fontAlgn="base"/>
            <a:r>
              <a:rPr lang="en-US" sz="2800" b="0" i="0" dirty="0">
                <a:solidFill>
                  <a:srgbClr val="273239"/>
                </a:solidFill>
                <a:effectLst/>
                <a:latin typeface="urw-din"/>
              </a:rPr>
              <a:t>In a particular column which column having more unique values in that case we can used indexing.</a:t>
            </a:r>
          </a:p>
          <a:p>
            <a:pPr fontAlgn="base"/>
            <a:r>
              <a:rPr lang="en-US" sz="2800" b="0" i="0" dirty="0">
                <a:solidFill>
                  <a:srgbClr val="273239"/>
                </a:solidFill>
                <a:effectLst/>
                <a:latin typeface="urw-din"/>
              </a:rPr>
              <a:t>Table which more overhead due to several reason like column having more entries then in that case we can used indexing.</a:t>
            </a:r>
          </a:p>
          <a:p>
            <a:endParaRPr lang="en-IN" sz="2800" dirty="0"/>
          </a:p>
        </p:txBody>
      </p:sp>
      <p:sp>
        <p:nvSpPr>
          <p:cNvPr id="4" name="Slide Number Placeholder 3">
            <a:extLst>
              <a:ext uri="{FF2B5EF4-FFF2-40B4-BE49-F238E27FC236}">
                <a16:creationId xmlns:a16="http://schemas.microsoft.com/office/drawing/2014/main" id="{0D2B64CE-FCFD-724F-29CB-0C6E4BED46A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58</a:t>
            </a:fld>
            <a:endParaRPr lang="en-IN"/>
          </a:p>
        </p:txBody>
      </p:sp>
    </p:spTree>
    <p:extLst>
      <p:ext uri="{BB962C8B-B14F-4D97-AF65-F5344CB8AC3E}">
        <p14:creationId xmlns:p14="http://schemas.microsoft.com/office/powerpoint/2010/main" val="25181030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83E9E-4A25-9178-5CD6-741BADEB0626}"/>
              </a:ext>
            </a:extLst>
          </p:cNvPr>
          <p:cNvSpPr>
            <a:spLocks noGrp="1"/>
          </p:cNvSpPr>
          <p:nvPr>
            <p:ph type="title"/>
          </p:nvPr>
        </p:nvSpPr>
        <p:spPr/>
        <p:txBody>
          <a:bodyPr/>
          <a:lstStyle/>
          <a:p>
            <a:r>
              <a:rPr lang="en-US" dirty="0"/>
              <a:t>Create index</a:t>
            </a:r>
            <a:endParaRPr lang="en-IN" dirty="0"/>
          </a:p>
        </p:txBody>
      </p:sp>
      <p:sp>
        <p:nvSpPr>
          <p:cNvPr id="3" name="Content Placeholder 2">
            <a:extLst>
              <a:ext uri="{FF2B5EF4-FFF2-40B4-BE49-F238E27FC236}">
                <a16:creationId xmlns:a16="http://schemas.microsoft.com/office/drawing/2014/main" id="{69187A02-6B91-6499-F1D0-AFC8A8283FFE}"/>
              </a:ext>
            </a:extLst>
          </p:cNvPr>
          <p:cNvSpPr>
            <a:spLocks noGrp="1"/>
          </p:cNvSpPr>
          <p:nvPr>
            <p:ph idx="1"/>
          </p:nvPr>
        </p:nvSpPr>
        <p:spPr/>
        <p:txBody>
          <a:bodyPr>
            <a:normAutofit/>
          </a:bodyPr>
          <a:lstStyle/>
          <a:p>
            <a:r>
              <a:rPr lang="en-US" sz="2400" b="0" i="0" dirty="0">
                <a:solidFill>
                  <a:srgbClr val="222222"/>
                </a:solidFill>
                <a:effectLst/>
                <a:latin typeface="Source Sans Pro" panose="020B0503030403020204" pitchFamily="34" charset="0"/>
              </a:rPr>
              <a:t>Command ‘Create index’ creates an index on the column specified by the user.</a:t>
            </a:r>
          </a:p>
          <a:p>
            <a:r>
              <a:rPr lang="en-US" sz="2400" b="0" i="0" dirty="0">
                <a:solidFill>
                  <a:srgbClr val="222222"/>
                </a:solidFill>
                <a:effectLst/>
                <a:latin typeface="Source Sans Pro" panose="020B0503030403020204" pitchFamily="34" charset="0"/>
              </a:rPr>
              <a:t>After creating an index, Cassandra indexes new data automatically when data is inserted.</a:t>
            </a:r>
          </a:p>
          <a:p>
            <a:r>
              <a:rPr lang="en-US" sz="2400" b="0" i="0" dirty="0">
                <a:solidFill>
                  <a:srgbClr val="222222"/>
                </a:solidFill>
                <a:effectLst/>
                <a:latin typeface="Source Sans Pro" panose="020B0503030403020204" pitchFamily="34" charset="0"/>
              </a:rPr>
              <a:t>The index cannot be created on primary key as a primary key is already indexed.</a:t>
            </a:r>
          </a:p>
          <a:p>
            <a:r>
              <a:rPr lang="en-US" sz="2400" b="0" i="0" dirty="0">
                <a:solidFill>
                  <a:srgbClr val="222222"/>
                </a:solidFill>
                <a:effectLst/>
                <a:latin typeface="Source Sans Pro" panose="020B0503030403020204" pitchFamily="34" charset="0"/>
              </a:rPr>
              <a:t>Indexes on collections are not supported in Cassandra.</a:t>
            </a:r>
          </a:p>
          <a:p>
            <a:r>
              <a:rPr lang="en-US" sz="2400" b="0" i="0" dirty="0">
                <a:solidFill>
                  <a:srgbClr val="222222"/>
                </a:solidFill>
                <a:effectLst/>
                <a:latin typeface="Source Sans Pro" panose="020B0503030403020204" pitchFamily="34" charset="0"/>
              </a:rPr>
              <a:t>Without indexing on the column, Cassandra can’t filter that column unless it is a primary key.</a:t>
            </a:r>
          </a:p>
          <a:p>
            <a:endParaRPr lang="en-IN" sz="2400" dirty="0"/>
          </a:p>
        </p:txBody>
      </p:sp>
      <p:sp>
        <p:nvSpPr>
          <p:cNvPr id="4" name="Slide Number Placeholder 3">
            <a:extLst>
              <a:ext uri="{FF2B5EF4-FFF2-40B4-BE49-F238E27FC236}">
                <a16:creationId xmlns:a16="http://schemas.microsoft.com/office/drawing/2014/main" id="{1B7B60F1-4E80-3B59-673E-0E83A04C932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59</a:t>
            </a:fld>
            <a:endParaRPr lang="en-IN"/>
          </a:p>
        </p:txBody>
      </p:sp>
    </p:spTree>
    <p:extLst>
      <p:ext uri="{BB962C8B-B14F-4D97-AF65-F5344CB8AC3E}">
        <p14:creationId xmlns:p14="http://schemas.microsoft.com/office/powerpoint/2010/main" val="852928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6CB14-3DDA-DF78-A8AC-8CE903CD809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8D2F16F-B8F0-E8C3-53D3-F4B947EA77D8}"/>
              </a:ext>
            </a:extLst>
          </p:cNvPr>
          <p:cNvSpPr>
            <a:spLocks noGrp="1"/>
          </p:cNvSpPr>
          <p:nvPr>
            <p:ph idx="1"/>
          </p:nvPr>
        </p:nvSpPr>
        <p:spPr/>
        <p:txBody>
          <a:bodyPr/>
          <a:lstStyle/>
          <a:p>
            <a:pPr marL="0" marR="0" lvl="0" indent="0" algn="l" rtl="0">
              <a:spcBef>
                <a:spcPts val="0"/>
              </a:spcBef>
              <a:spcAft>
                <a:spcPts val="0"/>
              </a:spcAft>
              <a:buNone/>
            </a:pPr>
            <a:r>
              <a:rPr lang="en-US" sz="1800" dirty="0">
                <a:sym typeface="EB Garamond"/>
              </a:rPr>
              <a:t>Consider that this data is evolving and you have to store each version of the cell value as it evolves.</a:t>
            </a:r>
            <a:endParaRPr lang="en-US" sz="1800" dirty="0"/>
          </a:p>
          <a:p>
            <a:pPr marL="0" marR="0" lvl="0" indent="0" algn="l" rtl="0">
              <a:spcBef>
                <a:spcPts val="0"/>
              </a:spcBef>
              <a:spcAft>
                <a:spcPts val="0"/>
              </a:spcAft>
              <a:buNone/>
            </a:pPr>
            <a:endParaRPr lang="en-US" sz="1800" dirty="0">
              <a:sym typeface="EB Garamond"/>
            </a:endParaRPr>
          </a:p>
          <a:p>
            <a:pPr marL="0" marR="0" lvl="0" indent="0" algn="l" rtl="0">
              <a:spcBef>
                <a:spcPts val="0"/>
              </a:spcBef>
              <a:spcAft>
                <a:spcPts val="0"/>
              </a:spcAft>
              <a:buNone/>
            </a:pPr>
            <a:r>
              <a:rPr lang="en-US" sz="1800" dirty="0">
                <a:sym typeface="EB Garamond"/>
              </a:rPr>
              <a:t> Think of it like a three-dimensional Excel spreadsheet, where the third dimension is time. </a:t>
            </a:r>
            <a:endParaRPr lang="en-US" sz="1800" dirty="0"/>
          </a:p>
          <a:p>
            <a:pPr marL="0" marR="0" lvl="0" indent="0" algn="l" rtl="0">
              <a:spcBef>
                <a:spcPts val="0"/>
              </a:spcBef>
              <a:spcAft>
                <a:spcPts val="0"/>
              </a:spcAft>
              <a:buNone/>
            </a:pPr>
            <a:endParaRPr lang="en-US" sz="1800" dirty="0">
              <a:sym typeface="EB Garamond"/>
            </a:endParaRPr>
          </a:p>
          <a:p>
            <a:pPr marL="0" marR="0" lvl="0" indent="0" algn="l" rtl="0">
              <a:spcBef>
                <a:spcPts val="0"/>
              </a:spcBef>
              <a:spcAft>
                <a:spcPts val="0"/>
              </a:spcAft>
              <a:buNone/>
            </a:pPr>
            <a:r>
              <a:rPr lang="en-US" sz="1800" dirty="0">
                <a:sym typeface="EB Garamond"/>
              </a:rPr>
              <a:t>Then the values as they evolve through time could be thought of as cell values in multiple spreadsheets put one behind the other in chronological order</a:t>
            </a:r>
          </a:p>
          <a:p>
            <a:pPr marL="0" marR="0" lvl="0" indent="0" algn="l" rtl="0">
              <a:spcBef>
                <a:spcPts val="0"/>
              </a:spcBef>
              <a:spcAft>
                <a:spcPts val="0"/>
              </a:spcAft>
              <a:buNone/>
            </a:pPr>
            <a:endParaRPr lang="en-US" sz="1800" dirty="0">
              <a:sym typeface="EB Garamond"/>
            </a:endParaRPr>
          </a:p>
          <a:p>
            <a:pPr marL="0" marR="0" lvl="0" indent="0" algn="l" rtl="0">
              <a:spcBef>
                <a:spcPts val="0"/>
              </a:spcBef>
              <a:spcAft>
                <a:spcPts val="0"/>
              </a:spcAft>
              <a:buNone/>
            </a:pPr>
            <a:r>
              <a:rPr lang="en-US" sz="1800" b="1" dirty="0">
                <a:sym typeface="EB Garamond"/>
              </a:rPr>
              <a:t>Therefore</a:t>
            </a:r>
            <a:endParaRPr lang="en-US" sz="1800" b="1" dirty="0"/>
          </a:p>
          <a:p>
            <a:pPr marL="0" marR="0" lvl="0" indent="0" algn="l" rtl="0">
              <a:spcBef>
                <a:spcPts val="0"/>
              </a:spcBef>
              <a:spcAft>
                <a:spcPts val="0"/>
              </a:spcAft>
              <a:buNone/>
            </a:pPr>
            <a:r>
              <a:rPr lang="en-US" sz="1800" b="1" dirty="0">
                <a:sym typeface="EB Garamond"/>
              </a:rPr>
              <a:t>Altering the table as data evolves,</a:t>
            </a:r>
            <a:endParaRPr lang="en-US" sz="1800" b="1" dirty="0"/>
          </a:p>
          <a:p>
            <a:pPr marL="0" marR="0" lvl="0" indent="0" algn="l" rtl="0">
              <a:spcBef>
                <a:spcPts val="0"/>
              </a:spcBef>
              <a:spcAft>
                <a:spcPts val="0"/>
              </a:spcAft>
              <a:buNone/>
            </a:pPr>
            <a:r>
              <a:rPr lang="en-US" sz="1800" b="1" dirty="0">
                <a:sym typeface="EB Garamond"/>
              </a:rPr>
              <a:t> storing a lot of sparse cells,</a:t>
            </a:r>
            <a:endParaRPr lang="en-US" sz="1800" b="1" dirty="0"/>
          </a:p>
          <a:p>
            <a:pPr marL="0" marR="0" lvl="0" indent="0" algn="l" rtl="0">
              <a:spcBef>
                <a:spcPts val="0"/>
              </a:spcBef>
              <a:spcAft>
                <a:spcPts val="0"/>
              </a:spcAft>
              <a:buNone/>
            </a:pPr>
            <a:r>
              <a:rPr lang="en-US" sz="1800" b="1" dirty="0">
                <a:sym typeface="EB Garamond"/>
              </a:rPr>
              <a:t> and </a:t>
            </a:r>
            <a:endParaRPr lang="en-US" sz="1800" b="1" dirty="0"/>
          </a:p>
          <a:p>
            <a:pPr marL="0" marR="0" lvl="0" indent="0" algn="l" rtl="0">
              <a:spcBef>
                <a:spcPts val="0"/>
              </a:spcBef>
              <a:spcAft>
                <a:spcPts val="0"/>
              </a:spcAft>
              <a:buNone/>
            </a:pPr>
            <a:r>
              <a:rPr lang="en-US" sz="1800" b="1" dirty="0">
                <a:sym typeface="EB Garamond"/>
              </a:rPr>
              <a:t>working through value versions can  get complex</a:t>
            </a:r>
          </a:p>
          <a:p>
            <a:pPr marL="0" marR="0" lvl="0" indent="0" algn="l" rtl="0">
              <a:spcBef>
                <a:spcPts val="0"/>
              </a:spcBef>
              <a:spcAft>
                <a:spcPts val="0"/>
              </a:spcAft>
              <a:buNone/>
            </a:pPr>
            <a:endParaRPr lang="en-US" sz="2000" b="1" dirty="0">
              <a:solidFill>
                <a:schemeClr val="dk1"/>
              </a:solidFill>
              <a:latin typeface="Calibri"/>
              <a:ea typeface="Calibri"/>
              <a:cs typeface="Calibri"/>
              <a:sym typeface="Calibri"/>
            </a:endParaRPr>
          </a:p>
          <a:p>
            <a:endParaRPr lang="en-IN" dirty="0"/>
          </a:p>
        </p:txBody>
      </p:sp>
      <p:sp>
        <p:nvSpPr>
          <p:cNvPr id="4" name="Slide Number Placeholder 3">
            <a:extLst>
              <a:ext uri="{FF2B5EF4-FFF2-40B4-BE49-F238E27FC236}">
                <a16:creationId xmlns:a16="http://schemas.microsoft.com/office/drawing/2014/main" id="{EE71BF1D-3510-FC8B-B0BA-2882E960077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6</a:t>
            </a:fld>
            <a:endParaRPr lang="en-IN"/>
          </a:p>
        </p:txBody>
      </p:sp>
      <p:pic>
        <p:nvPicPr>
          <p:cNvPr id="5" name="Google Shape;583;p95">
            <a:extLst>
              <a:ext uri="{FF2B5EF4-FFF2-40B4-BE49-F238E27FC236}">
                <a16:creationId xmlns:a16="http://schemas.microsoft.com/office/drawing/2014/main" id="{8701740C-C0AE-EAD3-D7F3-0B5899270C37}"/>
              </a:ext>
            </a:extLst>
          </p:cNvPr>
          <p:cNvPicPr preferRelativeResize="0"/>
          <p:nvPr/>
        </p:nvPicPr>
        <p:blipFill rotWithShape="1">
          <a:blip r:embed="rId2">
            <a:alphaModFix/>
          </a:blip>
          <a:srcRect/>
          <a:stretch/>
        </p:blipFill>
        <p:spPr>
          <a:xfrm>
            <a:off x="6901543" y="4028665"/>
            <a:ext cx="4865914" cy="2426681"/>
          </a:xfrm>
          <a:prstGeom prst="rect">
            <a:avLst/>
          </a:prstGeom>
          <a:noFill/>
          <a:ln>
            <a:noFill/>
          </a:ln>
        </p:spPr>
      </p:pic>
    </p:spTree>
    <p:extLst>
      <p:ext uri="{BB962C8B-B14F-4D97-AF65-F5344CB8AC3E}">
        <p14:creationId xmlns:p14="http://schemas.microsoft.com/office/powerpoint/2010/main" val="8850750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DE21-6C47-95A2-FD8F-338C4D05825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C15C0E54-58C4-64F4-6187-F45A2FE7E564}"/>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08A52A27-B050-113E-1B68-6411B265084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60</a:t>
            </a:fld>
            <a:endParaRPr lang="en-IN"/>
          </a:p>
        </p:txBody>
      </p:sp>
      <p:pic>
        <p:nvPicPr>
          <p:cNvPr id="5" name="Picture 4">
            <a:extLst>
              <a:ext uri="{FF2B5EF4-FFF2-40B4-BE49-F238E27FC236}">
                <a16:creationId xmlns:a16="http://schemas.microsoft.com/office/drawing/2014/main" id="{C65DA4C9-3DF5-67E3-8F6F-DC1847D0FC32}"/>
              </a:ext>
            </a:extLst>
          </p:cNvPr>
          <p:cNvPicPr>
            <a:picLocks noChangeAspect="1"/>
          </p:cNvPicPr>
          <p:nvPr/>
        </p:nvPicPr>
        <p:blipFill>
          <a:blip r:embed="rId3"/>
          <a:stretch>
            <a:fillRect/>
          </a:stretch>
        </p:blipFill>
        <p:spPr>
          <a:xfrm>
            <a:off x="979962" y="1022604"/>
            <a:ext cx="10049617" cy="4627082"/>
          </a:xfrm>
          <a:prstGeom prst="rect">
            <a:avLst/>
          </a:prstGeom>
        </p:spPr>
      </p:pic>
    </p:spTree>
    <p:extLst>
      <p:ext uri="{BB962C8B-B14F-4D97-AF65-F5344CB8AC3E}">
        <p14:creationId xmlns:p14="http://schemas.microsoft.com/office/powerpoint/2010/main" val="17712798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85F1-4FB0-CC20-DE5E-912A84A95680}"/>
              </a:ext>
            </a:extLst>
          </p:cNvPr>
          <p:cNvSpPr>
            <a:spLocks noGrp="1"/>
          </p:cNvSpPr>
          <p:nvPr>
            <p:ph type="title"/>
          </p:nvPr>
        </p:nvSpPr>
        <p:spPr/>
        <p:txBody>
          <a:bodyPr/>
          <a:lstStyle/>
          <a:p>
            <a:r>
              <a:rPr lang="en-US" dirty="0"/>
              <a:t>Query-1</a:t>
            </a:r>
            <a:endParaRPr lang="en-IN" dirty="0"/>
          </a:p>
        </p:txBody>
      </p:sp>
      <p:sp>
        <p:nvSpPr>
          <p:cNvPr id="3" name="Content Placeholder 2">
            <a:extLst>
              <a:ext uri="{FF2B5EF4-FFF2-40B4-BE49-F238E27FC236}">
                <a16:creationId xmlns:a16="http://schemas.microsoft.com/office/drawing/2014/main" id="{8CC8E3AE-C177-2D9E-CDB6-A3DDAD27CAA7}"/>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EA52252F-0D4D-C6D2-5DFD-B367F4E138D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61</a:t>
            </a:fld>
            <a:endParaRPr lang="en-IN"/>
          </a:p>
        </p:txBody>
      </p:sp>
      <p:pic>
        <p:nvPicPr>
          <p:cNvPr id="5" name="Picture 4">
            <a:extLst>
              <a:ext uri="{FF2B5EF4-FFF2-40B4-BE49-F238E27FC236}">
                <a16:creationId xmlns:a16="http://schemas.microsoft.com/office/drawing/2014/main" id="{00686048-8ACC-4553-2214-73CC1EAAC160}"/>
              </a:ext>
            </a:extLst>
          </p:cNvPr>
          <p:cNvPicPr>
            <a:picLocks noChangeAspect="1"/>
          </p:cNvPicPr>
          <p:nvPr/>
        </p:nvPicPr>
        <p:blipFill>
          <a:blip r:embed="rId2"/>
          <a:stretch>
            <a:fillRect/>
          </a:stretch>
        </p:blipFill>
        <p:spPr>
          <a:xfrm>
            <a:off x="1063752" y="2093976"/>
            <a:ext cx="6360305" cy="4558832"/>
          </a:xfrm>
          <a:prstGeom prst="rect">
            <a:avLst/>
          </a:prstGeom>
        </p:spPr>
      </p:pic>
    </p:spTree>
    <p:extLst>
      <p:ext uri="{BB962C8B-B14F-4D97-AF65-F5344CB8AC3E}">
        <p14:creationId xmlns:p14="http://schemas.microsoft.com/office/powerpoint/2010/main" val="22861879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5A86A-55A5-DCE5-E7F0-5DEEA6EFBBCF}"/>
              </a:ext>
            </a:extLst>
          </p:cNvPr>
          <p:cNvSpPr>
            <a:spLocks noGrp="1"/>
          </p:cNvSpPr>
          <p:nvPr>
            <p:ph type="title"/>
          </p:nvPr>
        </p:nvSpPr>
        <p:spPr/>
        <p:txBody>
          <a:bodyPr/>
          <a:lstStyle/>
          <a:p>
            <a:r>
              <a:rPr lang="en-US" dirty="0"/>
              <a:t>Query-2</a:t>
            </a:r>
            <a:endParaRPr lang="en-IN" dirty="0"/>
          </a:p>
        </p:txBody>
      </p:sp>
      <p:sp>
        <p:nvSpPr>
          <p:cNvPr id="3" name="Content Placeholder 2">
            <a:extLst>
              <a:ext uri="{FF2B5EF4-FFF2-40B4-BE49-F238E27FC236}">
                <a16:creationId xmlns:a16="http://schemas.microsoft.com/office/drawing/2014/main" id="{3DDF6F34-6F78-53A4-3717-52BC69D9CAD4}"/>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EF1E0D41-757A-54D6-5057-6525E35DBF4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62</a:t>
            </a:fld>
            <a:endParaRPr lang="en-IN"/>
          </a:p>
        </p:txBody>
      </p:sp>
      <p:pic>
        <p:nvPicPr>
          <p:cNvPr id="5" name="Picture 4">
            <a:extLst>
              <a:ext uri="{FF2B5EF4-FFF2-40B4-BE49-F238E27FC236}">
                <a16:creationId xmlns:a16="http://schemas.microsoft.com/office/drawing/2014/main" id="{FF44C4C2-6152-E20E-2530-7ECC162F2C99}"/>
              </a:ext>
            </a:extLst>
          </p:cNvPr>
          <p:cNvPicPr>
            <a:picLocks noChangeAspect="1"/>
          </p:cNvPicPr>
          <p:nvPr/>
        </p:nvPicPr>
        <p:blipFill>
          <a:blip r:embed="rId2"/>
          <a:stretch>
            <a:fillRect/>
          </a:stretch>
        </p:blipFill>
        <p:spPr>
          <a:xfrm>
            <a:off x="1063752" y="2121408"/>
            <a:ext cx="6784848" cy="4529768"/>
          </a:xfrm>
          <a:prstGeom prst="rect">
            <a:avLst/>
          </a:prstGeom>
        </p:spPr>
      </p:pic>
    </p:spTree>
    <p:extLst>
      <p:ext uri="{BB962C8B-B14F-4D97-AF65-F5344CB8AC3E}">
        <p14:creationId xmlns:p14="http://schemas.microsoft.com/office/powerpoint/2010/main" val="28668047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9999D-E444-636F-4B8C-98BE8BC3DD2C}"/>
              </a:ext>
            </a:extLst>
          </p:cNvPr>
          <p:cNvSpPr>
            <a:spLocks noGrp="1"/>
          </p:cNvSpPr>
          <p:nvPr>
            <p:ph type="title"/>
          </p:nvPr>
        </p:nvSpPr>
        <p:spPr/>
        <p:txBody>
          <a:bodyPr/>
          <a:lstStyle/>
          <a:p>
            <a:r>
              <a:rPr lang="en-US" dirty="0"/>
              <a:t>Secondary index</a:t>
            </a:r>
            <a:endParaRPr lang="en-IN" dirty="0"/>
          </a:p>
        </p:txBody>
      </p:sp>
      <p:sp>
        <p:nvSpPr>
          <p:cNvPr id="3" name="Content Placeholder 2">
            <a:extLst>
              <a:ext uri="{FF2B5EF4-FFF2-40B4-BE49-F238E27FC236}">
                <a16:creationId xmlns:a16="http://schemas.microsoft.com/office/drawing/2014/main" id="{95D4BB65-1F6C-392E-4BDD-6E3261B98A4F}"/>
              </a:ext>
            </a:extLst>
          </p:cNvPr>
          <p:cNvSpPr>
            <a:spLocks noGrp="1"/>
          </p:cNvSpPr>
          <p:nvPr>
            <p:ph idx="1"/>
          </p:nvPr>
        </p:nvSpPr>
        <p:spPr/>
        <p:txBody>
          <a:bodyPr/>
          <a:lstStyle/>
          <a:p>
            <a:r>
              <a:rPr lang="en-US" dirty="0"/>
              <a:t>Select * from </a:t>
            </a:r>
            <a:r>
              <a:rPr lang="en-US" dirty="0" err="1"/>
              <a:t>ratings_by_movies</a:t>
            </a:r>
            <a:r>
              <a:rPr lang="en-US" dirty="0"/>
              <a:t> where rating=8;</a:t>
            </a:r>
            <a:endParaRPr lang="en-IN" dirty="0"/>
          </a:p>
        </p:txBody>
      </p:sp>
      <p:sp>
        <p:nvSpPr>
          <p:cNvPr id="4" name="Slide Number Placeholder 3">
            <a:extLst>
              <a:ext uri="{FF2B5EF4-FFF2-40B4-BE49-F238E27FC236}">
                <a16:creationId xmlns:a16="http://schemas.microsoft.com/office/drawing/2014/main" id="{7BDF5CF4-AA4B-9CE7-A97A-19FA9E2F800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63</a:t>
            </a:fld>
            <a:endParaRPr lang="en-IN"/>
          </a:p>
        </p:txBody>
      </p:sp>
      <p:pic>
        <p:nvPicPr>
          <p:cNvPr id="5" name="Picture 4">
            <a:extLst>
              <a:ext uri="{FF2B5EF4-FFF2-40B4-BE49-F238E27FC236}">
                <a16:creationId xmlns:a16="http://schemas.microsoft.com/office/drawing/2014/main" id="{BBAD04DD-2F75-EDA1-2C38-9CDE67F473A5}"/>
              </a:ext>
            </a:extLst>
          </p:cNvPr>
          <p:cNvPicPr>
            <a:picLocks noChangeAspect="1"/>
          </p:cNvPicPr>
          <p:nvPr/>
        </p:nvPicPr>
        <p:blipFill>
          <a:blip r:embed="rId2"/>
          <a:stretch>
            <a:fillRect/>
          </a:stretch>
        </p:blipFill>
        <p:spPr>
          <a:xfrm>
            <a:off x="1063752" y="2447979"/>
            <a:ext cx="9641516" cy="4410021"/>
          </a:xfrm>
          <a:prstGeom prst="rect">
            <a:avLst/>
          </a:prstGeom>
        </p:spPr>
      </p:pic>
    </p:spTree>
    <p:extLst>
      <p:ext uri="{BB962C8B-B14F-4D97-AF65-F5344CB8AC3E}">
        <p14:creationId xmlns:p14="http://schemas.microsoft.com/office/powerpoint/2010/main" val="4033028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92A78-9760-78EE-7323-C5C1C5F0CC04}"/>
              </a:ext>
            </a:extLst>
          </p:cNvPr>
          <p:cNvSpPr>
            <a:spLocks noGrp="1"/>
          </p:cNvSpPr>
          <p:nvPr>
            <p:ph type="title"/>
          </p:nvPr>
        </p:nvSpPr>
        <p:spPr/>
        <p:txBody>
          <a:bodyPr/>
          <a:lstStyle/>
          <a:p>
            <a:r>
              <a:rPr lang="en-US" dirty="0"/>
              <a:t>syntax</a:t>
            </a:r>
            <a:endParaRPr lang="en-IN" dirty="0"/>
          </a:p>
        </p:txBody>
      </p:sp>
      <p:sp>
        <p:nvSpPr>
          <p:cNvPr id="3" name="Content Placeholder 2">
            <a:extLst>
              <a:ext uri="{FF2B5EF4-FFF2-40B4-BE49-F238E27FC236}">
                <a16:creationId xmlns:a16="http://schemas.microsoft.com/office/drawing/2014/main" id="{13DDBB17-9922-8777-0840-90A23AF0E8C1}"/>
              </a:ext>
            </a:extLst>
          </p:cNvPr>
          <p:cNvSpPr>
            <a:spLocks noGrp="1"/>
          </p:cNvSpPr>
          <p:nvPr>
            <p:ph idx="1"/>
          </p:nvPr>
        </p:nvSpPr>
        <p:spPr/>
        <p:txBody>
          <a:bodyPr>
            <a:normAutofit fontScale="92500"/>
          </a:bodyPr>
          <a:lstStyle/>
          <a:p>
            <a:r>
              <a:rPr lang="en-US" sz="3600" dirty="0"/>
              <a:t>Create index </a:t>
            </a:r>
            <a:r>
              <a:rPr lang="en-US" sz="3600" dirty="0" err="1"/>
              <a:t>IndexName</a:t>
            </a:r>
            <a:r>
              <a:rPr lang="en-US" sz="3600" dirty="0"/>
              <a:t> on </a:t>
            </a:r>
            <a:r>
              <a:rPr lang="en-US" sz="3600" dirty="0" err="1"/>
              <a:t>KeyspaceName.TableName</a:t>
            </a:r>
            <a:r>
              <a:rPr lang="en-US" sz="3600" dirty="0"/>
              <a:t>(</a:t>
            </a:r>
            <a:r>
              <a:rPr lang="en-US" sz="3600" dirty="0" err="1"/>
              <a:t>ColumnName</a:t>
            </a:r>
            <a:r>
              <a:rPr lang="en-US" sz="3600" dirty="0"/>
              <a:t>);</a:t>
            </a:r>
          </a:p>
          <a:p>
            <a:endParaRPr lang="en-US" sz="3600" dirty="0"/>
          </a:p>
          <a:p>
            <a:r>
              <a:rPr lang="en-US" sz="3600" dirty="0"/>
              <a:t>CREATE INDEX [ IF NOT EXISTS ] </a:t>
            </a:r>
            <a:r>
              <a:rPr lang="en-US" sz="3600" dirty="0" err="1"/>
              <a:t>index_name</a:t>
            </a:r>
            <a:endParaRPr lang="en-US" sz="3600" dirty="0"/>
          </a:p>
          <a:p>
            <a:r>
              <a:rPr lang="en-US" sz="3600" dirty="0"/>
              <a:t>  ON [</a:t>
            </a:r>
            <a:r>
              <a:rPr lang="en-US" sz="3600" dirty="0" err="1"/>
              <a:t>keyspace_name</a:t>
            </a:r>
            <a:r>
              <a:rPr lang="en-US" sz="3600" dirty="0"/>
              <a:t>.]</a:t>
            </a:r>
            <a:r>
              <a:rPr lang="en-US" sz="3600" dirty="0" err="1"/>
              <a:t>table_name</a:t>
            </a:r>
            <a:endParaRPr lang="en-US" sz="3600" dirty="0"/>
          </a:p>
          <a:p>
            <a:r>
              <a:rPr lang="en-US" sz="3600" dirty="0"/>
              <a:t>  ([ ( KEYS | FULL ) ] </a:t>
            </a:r>
            <a:r>
              <a:rPr lang="en-US" sz="3600" dirty="0" err="1"/>
              <a:t>column_name</a:t>
            </a:r>
            <a:r>
              <a:rPr lang="en-US" sz="3600" dirty="0"/>
              <a:t>) </a:t>
            </a:r>
          </a:p>
          <a:p>
            <a:r>
              <a:rPr lang="en-US" sz="3600" dirty="0"/>
              <a:t>  (ENTRIES </a:t>
            </a:r>
            <a:r>
              <a:rPr lang="en-US" sz="3600" dirty="0" err="1"/>
              <a:t>column_name</a:t>
            </a:r>
            <a:r>
              <a:rPr lang="en-US" sz="3600" dirty="0"/>
              <a:t>);</a:t>
            </a:r>
            <a:endParaRPr lang="en-IN" sz="3600" dirty="0"/>
          </a:p>
        </p:txBody>
      </p:sp>
      <p:sp>
        <p:nvSpPr>
          <p:cNvPr id="4" name="Slide Number Placeholder 3">
            <a:extLst>
              <a:ext uri="{FF2B5EF4-FFF2-40B4-BE49-F238E27FC236}">
                <a16:creationId xmlns:a16="http://schemas.microsoft.com/office/drawing/2014/main" id="{7A728A23-2791-3A04-E89A-754799E0400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64</a:t>
            </a:fld>
            <a:endParaRPr lang="en-IN"/>
          </a:p>
        </p:txBody>
      </p:sp>
    </p:spTree>
    <p:extLst>
      <p:ext uri="{BB962C8B-B14F-4D97-AF65-F5344CB8AC3E}">
        <p14:creationId xmlns:p14="http://schemas.microsoft.com/office/powerpoint/2010/main" val="19488798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0DFD6-5AE5-9AF1-3651-70BA11E0E0D7}"/>
              </a:ext>
            </a:extLst>
          </p:cNvPr>
          <p:cNvSpPr>
            <a:spLocks noGrp="1"/>
          </p:cNvSpPr>
          <p:nvPr>
            <p:ph type="title"/>
          </p:nvPr>
        </p:nvSpPr>
        <p:spPr/>
        <p:txBody>
          <a:bodyPr/>
          <a:lstStyle/>
          <a:p>
            <a:r>
              <a:rPr lang="en-US" dirty="0"/>
              <a:t>example</a:t>
            </a:r>
            <a:endParaRPr lang="en-IN" dirty="0"/>
          </a:p>
        </p:txBody>
      </p:sp>
      <p:sp>
        <p:nvSpPr>
          <p:cNvPr id="3" name="Content Placeholder 2">
            <a:extLst>
              <a:ext uri="{FF2B5EF4-FFF2-40B4-BE49-F238E27FC236}">
                <a16:creationId xmlns:a16="http://schemas.microsoft.com/office/drawing/2014/main" id="{639AE0A5-AAF2-0434-F010-A17801F8B00D}"/>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6F6A9A94-482B-0933-7B72-7228F45FB7F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65</a:t>
            </a:fld>
            <a:endParaRPr lang="en-IN"/>
          </a:p>
        </p:txBody>
      </p:sp>
      <p:pic>
        <p:nvPicPr>
          <p:cNvPr id="5" name="Picture 4">
            <a:extLst>
              <a:ext uri="{FF2B5EF4-FFF2-40B4-BE49-F238E27FC236}">
                <a16:creationId xmlns:a16="http://schemas.microsoft.com/office/drawing/2014/main" id="{872BEFF4-2E6B-9F20-87E7-E384047C46CC}"/>
              </a:ext>
            </a:extLst>
          </p:cNvPr>
          <p:cNvPicPr>
            <a:picLocks noChangeAspect="1"/>
          </p:cNvPicPr>
          <p:nvPr/>
        </p:nvPicPr>
        <p:blipFill>
          <a:blip r:embed="rId3"/>
          <a:stretch>
            <a:fillRect/>
          </a:stretch>
        </p:blipFill>
        <p:spPr>
          <a:xfrm>
            <a:off x="1063752" y="2121407"/>
            <a:ext cx="10113220" cy="1035449"/>
          </a:xfrm>
          <a:prstGeom prst="rect">
            <a:avLst/>
          </a:prstGeom>
        </p:spPr>
      </p:pic>
      <p:pic>
        <p:nvPicPr>
          <p:cNvPr id="6" name="Picture 5">
            <a:extLst>
              <a:ext uri="{FF2B5EF4-FFF2-40B4-BE49-F238E27FC236}">
                <a16:creationId xmlns:a16="http://schemas.microsoft.com/office/drawing/2014/main" id="{3D9ADB2D-43BD-A0A9-3249-EF153258407C}"/>
              </a:ext>
            </a:extLst>
          </p:cNvPr>
          <p:cNvPicPr>
            <a:picLocks noChangeAspect="1"/>
          </p:cNvPicPr>
          <p:nvPr/>
        </p:nvPicPr>
        <p:blipFill>
          <a:blip r:embed="rId4"/>
          <a:stretch>
            <a:fillRect/>
          </a:stretch>
        </p:blipFill>
        <p:spPr>
          <a:xfrm>
            <a:off x="1088330" y="3418114"/>
            <a:ext cx="8012127" cy="2005501"/>
          </a:xfrm>
          <a:prstGeom prst="rect">
            <a:avLst/>
          </a:prstGeom>
        </p:spPr>
      </p:pic>
      <p:pic>
        <p:nvPicPr>
          <p:cNvPr id="7" name="Picture 6">
            <a:extLst>
              <a:ext uri="{FF2B5EF4-FFF2-40B4-BE49-F238E27FC236}">
                <a16:creationId xmlns:a16="http://schemas.microsoft.com/office/drawing/2014/main" id="{89FBECF5-2412-1235-662A-B718E4110114}"/>
              </a:ext>
            </a:extLst>
          </p:cNvPr>
          <p:cNvPicPr>
            <a:picLocks noChangeAspect="1"/>
          </p:cNvPicPr>
          <p:nvPr/>
        </p:nvPicPr>
        <p:blipFill>
          <a:blip r:embed="rId5"/>
          <a:stretch>
            <a:fillRect/>
          </a:stretch>
        </p:blipFill>
        <p:spPr>
          <a:xfrm>
            <a:off x="1063751" y="5715809"/>
            <a:ext cx="5837791" cy="997702"/>
          </a:xfrm>
          <a:prstGeom prst="rect">
            <a:avLst/>
          </a:prstGeom>
        </p:spPr>
      </p:pic>
    </p:spTree>
    <p:extLst>
      <p:ext uri="{BB962C8B-B14F-4D97-AF65-F5344CB8AC3E}">
        <p14:creationId xmlns:p14="http://schemas.microsoft.com/office/powerpoint/2010/main" val="35570065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BDC4-31AC-F0C7-EB2D-A48EC4150E54}"/>
              </a:ext>
            </a:extLst>
          </p:cNvPr>
          <p:cNvSpPr>
            <a:spLocks noGrp="1"/>
          </p:cNvSpPr>
          <p:nvPr>
            <p:ph type="title"/>
          </p:nvPr>
        </p:nvSpPr>
        <p:spPr/>
        <p:txBody>
          <a:bodyPr/>
          <a:lstStyle/>
          <a:p>
            <a:r>
              <a:rPr lang="en-US" dirty="0"/>
              <a:t>Drop index</a:t>
            </a:r>
            <a:endParaRPr lang="en-IN" dirty="0"/>
          </a:p>
        </p:txBody>
      </p:sp>
      <p:sp>
        <p:nvSpPr>
          <p:cNvPr id="3" name="Content Placeholder 2">
            <a:extLst>
              <a:ext uri="{FF2B5EF4-FFF2-40B4-BE49-F238E27FC236}">
                <a16:creationId xmlns:a16="http://schemas.microsoft.com/office/drawing/2014/main" id="{4404E1EA-3F9A-4E44-2CC8-7E65828367AD}"/>
              </a:ext>
            </a:extLst>
          </p:cNvPr>
          <p:cNvSpPr>
            <a:spLocks noGrp="1"/>
          </p:cNvSpPr>
          <p:nvPr>
            <p:ph idx="1"/>
          </p:nvPr>
        </p:nvSpPr>
        <p:spPr/>
        <p:txBody>
          <a:bodyPr/>
          <a:lstStyle/>
          <a:p>
            <a:r>
              <a:rPr lang="en-US" b="0" i="0" dirty="0">
                <a:solidFill>
                  <a:srgbClr val="222222"/>
                </a:solidFill>
                <a:effectLst/>
                <a:latin typeface="Source Sans Pro" panose="020B0503030403020204" pitchFamily="34" charset="0"/>
              </a:rPr>
              <a:t>Command ‘Drop index’ drops the specified index.</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If the index does not exist, it will return an error unless IF EXISTS is used that will return no-op.</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During index creation, you have to specify </a:t>
            </a:r>
            <a:r>
              <a:rPr lang="en-US" b="0" i="0" dirty="0" err="1">
                <a:solidFill>
                  <a:srgbClr val="222222"/>
                </a:solidFill>
                <a:effectLst/>
                <a:latin typeface="Source Sans Pro" panose="020B0503030403020204" pitchFamily="34" charset="0"/>
              </a:rPr>
              <a:t>keyspace</a:t>
            </a:r>
            <a:r>
              <a:rPr lang="en-US" b="0" i="0" dirty="0">
                <a:solidFill>
                  <a:srgbClr val="222222"/>
                </a:solidFill>
                <a:effectLst/>
                <a:latin typeface="Source Sans Pro" panose="020B0503030403020204" pitchFamily="34" charset="0"/>
              </a:rPr>
              <a:t> name with the index name otherwise index will be dropped from the current </a:t>
            </a:r>
            <a:r>
              <a:rPr lang="en-US" b="0" i="0" dirty="0" err="1">
                <a:solidFill>
                  <a:srgbClr val="222222"/>
                </a:solidFill>
                <a:effectLst/>
                <a:latin typeface="Source Sans Pro" panose="020B0503030403020204" pitchFamily="34" charset="0"/>
              </a:rPr>
              <a:t>keyspace</a:t>
            </a:r>
            <a:r>
              <a:rPr lang="en-US" b="0" i="0" dirty="0">
                <a:solidFill>
                  <a:srgbClr val="222222"/>
                </a:solidFill>
                <a:effectLst/>
                <a:latin typeface="Source Sans Pro" panose="020B0503030403020204" pitchFamily="34" charset="0"/>
              </a:rPr>
              <a:t>.</a:t>
            </a:r>
          </a:p>
          <a:p>
            <a:r>
              <a:rPr lang="en-US" dirty="0">
                <a:solidFill>
                  <a:srgbClr val="222222"/>
                </a:solidFill>
                <a:latin typeface="Source Sans Pro" panose="020B0503030403020204" pitchFamily="34" charset="0"/>
              </a:rPr>
              <a:t>Syntax:</a:t>
            </a:r>
          </a:p>
          <a:p>
            <a:r>
              <a:rPr lang="en-US" dirty="0"/>
              <a:t>Drop index IF EXISTS </a:t>
            </a:r>
            <a:r>
              <a:rPr lang="en-US" dirty="0" err="1"/>
              <a:t>KeyspaceName.IndexName</a:t>
            </a:r>
            <a:endParaRPr lang="en-IN" dirty="0"/>
          </a:p>
        </p:txBody>
      </p:sp>
      <p:sp>
        <p:nvSpPr>
          <p:cNvPr id="4" name="Slide Number Placeholder 3">
            <a:extLst>
              <a:ext uri="{FF2B5EF4-FFF2-40B4-BE49-F238E27FC236}">
                <a16:creationId xmlns:a16="http://schemas.microsoft.com/office/drawing/2014/main" id="{1D6DA94B-E263-8859-C37E-0A0CAACD3DD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66</a:t>
            </a:fld>
            <a:endParaRPr lang="en-IN"/>
          </a:p>
        </p:txBody>
      </p:sp>
    </p:spTree>
    <p:extLst>
      <p:ext uri="{BB962C8B-B14F-4D97-AF65-F5344CB8AC3E}">
        <p14:creationId xmlns:p14="http://schemas.microsoft.com/office/powerpoint/2010/main" val="1355803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9B48-6971-D6F7-73DD-634EBEF5F592}"/>
              </a:ext>
            </a:extLst>
          </p:cNvPr>
          <p:cNvSpPr>
            <a:spLocks noGrp="1"/>
          </p:cNvSpPr>
          <p:nvPr>
            <p:ph type="title"/>
          </p:nvPr>
        </p:nvSpPr>
        <p:spPr/>
        <p:txBody>
          <a:bodyPr/>
          <a:lstStyle/>
          <a:p>
            <a:r>
              <a:rPr lang="en-US" dirty="0"/>
              <a:t>example</a:t>
            </a:r>
            <a:endParaRPr lang="en-IN" dirty="0"/>
          </a:p>
        </p:txBody>
      </p:sp>
      <p:sp>
        <p:nvSpPr>
          <p:cNvPr id="3" name="Content Placeholder 2">
            <a:extLst>
              <a:ext uri="{FF2B5EF4-FFF2-40B4-BE49-F238E27FC236}">
                <a16:creationId xmlns:a16="http://schemas.microsoft.com/office/drawing/2014/main" id="{B48DFAEA-4B35-4BF1-AB5E-8BC80E7ABADD}"/>
              </a:ext>
            </a:extLst>
          </p:cNvPr>
          <p:cNvSpPr>
            <a:spLocks noGrp="1"/>
          </p:cNvSpPr>
          <p:nvPr>
            <p:ph idx="1"/>
          </p:nvPr>
        </p:nvSpPr>
        <p:spPr/>
        <p:txBody>
          <a:bodyPr/>
          <a:lstStyle/>
          <a:p>
            <a:endParaRPr lang="en-US" dirty="0"/>
          </a:p>
          <a:p>
            <a:endParaRPr lang="en-IN" dirty="0"/>
          </a:p>
          <a:p>
            <a:endParaRPr lang="en-IN" dirty="0"/>
          </a:p>
          <a:p>
            <a:endParaRPr lang="en-IN" dirty="0"/>
          </a:p>
          <a:p>
            <a:endParaRPr lang="en-IN" dirty="0"/>
          </a:p>
          <a:p>
            <a:endParaRPr lang="en-IN" dirty="0"/>
          </a:p>
          <a:p>
            <a:endParaRPr lang="en-IN" dirty="0"/>
          </a:p>
          <a:p>
            <a:r>
              <a:rPr lang="en-US" b="0" i="0" dirty="0">
                <a:solidFill>
                  <a:srgbClr val="222222"/>
                </a:solidFill>
                <a:effectLst/>
                <a:latin typeface="Source Sans Pro" panose="020B0503030403020204" pitchFamily="34" charset="0"/>
              </a:rPr>
              <a:t>After successful execution of the command, </a:t>
            </a:r>
            <a:r>
              <a:rPr lang="en-US" b="0" i="0" dirty="0" err="1">
                <a:solidFill>
                  <a:srgbClr val="222222"/>
                </a:solidFill>
                <a:effectLst/>
                <a:latin typeface="Source Sans Pro" panose="020B0503030403020204" pitchFamily="34" charset="0"/>
              </a:rPr>
              <a:t>DeptIndex</a:t>
            </a:r>
            <a:r>
              <a:rPr lang="en-US" b="0" i="0" dirty="0">
                <a:solidFill>
                  <a:srgbClr val="222222"/>
                </a:solidFill>
                <a:effectLst/>
                <a:latin typeface="Source Sans Pro" panose="020B0503030403020204" pitchFamily="34" charset="0"/>
              </a:rPr>
              <a:t> will be dropped from the </a:t>
            </a:r>
            <a:r>
              <a:rPr lang="en-US" b="0" i="0" dirty="0" err="1">
                <a:solidFill>
                  <a:srgbClr val="222222"/>
                </a:solidFill>
                <a:effectLst/>
                <a:latin typeface="Source Sans Pro" panose="020B0503030403020204" pitchFamily="34" charset="0"/>
              </a:rPr>
              <a:t>keyspace</a:t>
            </a:r>
            <a:r>
              <a:rPr lang="en-US" b="0" i="0" dirty="0">
                <a:solidFill>
                  <a:srgbClr val="222222"/>
                </a:solidFill>
                <a:effectLst/>
                <a:latin typeface="Source Sans Pro" panose="020B0503030403020204" pitchFamily="34" charset="0"/>
              </a:rPr>
              <a:t>. Now data cannot be filtered by the column dept.</a:t>
            </a:r>
            <a:endParaRPr lang="en-IN" dirty="0"/>
          </a:p>
        </p:txBody>
      </p:sp>
      <p:sp>
        <p:nvSpPr>
          <p:cNvPr id="4" name="Slide Number Placeholder 3">
            <a:extLst>
              <a:ext uri="{FF2B5EF4-FFF2-40B4-BE49-F238E27FC236}">
                <a16:creationId xmlns:a16="http://schemas.microsoft.com/office/drawing/2014/main" id="{149F5E85-EB5D-FACE-6A30-D4EDC0E930F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67</a:t>
            </a:fld>
            <a:endParaRPr lang="en-IN"/>
          </a:p>
        </p:txBody>
      </p:sp>
      <p:pic>
        <p:nvPicPr>
          <p:cNvPr id="5" name="Picture 4">
            <a:extLst>
              <a:ext uri="{FF2B5EF4-FFF2-40B4-BE49-F238E27FC236}">
                <a16:creationId xmlns:a16="http://schemas.microsoft.com/office/drawing/2014/main" id="{92F7900F-6527-6767-0E45-F27283B62629}"/>
              </a:ext>
            </a:extLst>
          </p:cNvPr>
          <p:cNvPicPr>
            <a:picLocks noChangeAspect="1"/>
          </p:cNvPicPr>
          <p:nvPr/>
        </p:nvPicPr>
        <p:blipFill>
          <a:blip r:embed="rId2"/>
          <a:stretch>
            <a:fillRect/>
          </a:stretch>
        </p:blipFill>
        <p:spPr>
          <a:xfrm>
            <a:off x="1063751" y="2121408"/>
            <a:ext cx="8363277" cy="2801098"/>
          </a:xfrm>
          <a:prstGeom prst="rect">
            <a:avLst/>
          </a:prstGeom>
        </p:spPr>
      </p:pic>
    </p:spTree>
    <p:extLst>
      <p:ext uri="{BB962C8B-B14F-4D97-AF65-F5344CB8AC3E}">
        <p14:creationId xmlns:p14="http://schemas.microsoft.com/office/powerpoint/2010/main" val="1447427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5F389-0B99-B7A6-16FE-2876087DDE3D}"/>
              </a:ext>
            </a:extLst>
          </p:cNvPr>
          <p:cNvSpPr>
            <a:spLocks noGrp="1"/>
          </p:cNvSpPr>
          <p:nvPr>
            <p:ph type="title"/>
          </p:nvPr>
        </p:nvSpPr>
        <p:spPr/>
        <p:txBody>
          <a:bodyPr/>
          <a:lstStyle/>
          <a:p>
            <a:r>
              <a:rPr lang="en-US" dirty="0"/>
              <a:t>Using multiple indexes</a:t>
            </a:r>
            <a:endParaRPr lang="en-IN" dirty="0"/>
          </a:p>
        </p:txBody>
      </p:sp>
      <p:sp>
        <p:nvSpPr>
          <p:cNvPr id="3" name="Content Placeholder 2">
            <a:extLst>
              <a:ext uri="{FF2B5EF4-FFF2-40B4-BE49-F238E27FC236}">
                <a16:creationId xmlns:a16="http://schemas.microsoft.com/office/drawing/2014/main" id="{955D7690-448F-2E12-A53C-1DE37D533616}"/>
              </a:ext>
            </a:extLst>
          </p:cNvPr>
          <p:cNvSpPr>
            <a:spLocks noGrp="1"/>
          </p:cNvSpPr>
          <p:nvPr>
            <p:ph idx="1"/>
          </p:nvPr>
        </p:nvSpPr>
        <p:spPr/>
        <p:txBody>
          <a:bodyPr/>
          <a:lstStyle/>
          <a:p>
            <a:r>
              <a:rPr lang="en-US" b="0" i="0" dirty="0">
                <a:solidFill>
                  <a:srgbClr val="1F2438"/>
                </a:solidFill>
                <a:effectLst/>
                <a:latin typeface="Muli"/>
              </a:rPr>
              <a:t>Indexes can be created on multiple columns and used in queries. </a:t>
            </a:r>
          </a:p>
          <a:p>
            <a:r>
              <a:rPr lang="en-IN" dirty="0" err="1"/>
              <a:t>cqlsh</a:t>
            </a:r>
            <a:r>
              <a:rPr lang="en-IN" dirty="0"/>
              <a:t>&gt; CREATE TABLE </a:t>
            </a:r>
            <a:r>
              <a:rPr lang="en-IN" dirty="0" err="1"/>
              <a:t>cycling.cyclist_alt_stats</a:t>
            </a:r>
            <a:r>
              <a:rPr lang="en-IN" dirty="0"/>
              <a:t> ( id UUID PRIMARY KEY, </a:t>
            </a:r>
            <a:r>
              <a:rPr lang="en-IN" dirty="0" err="1"/>
              <a:t>lastname</a:t>
            </a:r>
            <a:r>
              <a:rPr lang="en-IN" dirty="0"/>
              <a:t> text, birthday timestamp, nationality text, weight text, height text );</a:t>
            </a:r>
          </a:p>
          <a:p>
            <a:r>
              <a:rPr lang="en-IN" dirty="0" err="1"/>
              <a:t>cqlsh</a:t>
            </a:r>
            <a:r>
              <a:rPr lang="en-IN" dirty="0"/>
              <a:t>&gt; CREATE INDEX </a:t>
            </a:r>
            <a:r>
              <a:rPr lang="en-IN" dirty="0" err="1"/>
              <a:t>birthday_idx</a:t>
            </a:r>
            <a:r>
              <a:rPr lang="en-IN" dirty="0"/>
              <a:t> ON </a:t>
            </a:r>
            <a:r>
              <a:rPr lang="en-IN" dirty="0" err="1"/>
              <a:t>cycling.cyclist_alt_stats</a:t>
            </a:r>
            <a:r>
              <a:rPr lang="en-IN" dirty="0"/>
              <a:t> ( birthday );</a:t>
            </a:r>
          </a:p>
          <a:p>
            <a:r>
              <a:rPr lang="en-IN" dirty="0"/>
              <a:t>CREATE INDEX </a:t>
            </a:r>
            <a:r>
              <a:rPr lang="en-IN" dirty="0" err="1"/>
              <a:t>nationality_idx</a:t>
            </a:r>
            <a:r>
              <a:rPr lang="en-IN" dirty="0"/>
              <a:t> ON </a:t>
            </a:r>
            <a:r>
              <a:rPr lang="en-IN" dirty="0" err="1"/>
              <a:t>cycling.cyclist_alt_stats</a:t>
            </a:r>
            <a:r>
              <a:rPr lang="en-IN" dirty="0"/>
              <a:t> ( nationality );</a:t>
            </a:r>
          </a:p>
          <a:p>
            <a:endParaRPr lang="en-IN" dirty="0"/>
          </a:p>
          <a:p>
            <a:r>
              <a:rPr lang="en-US" dirty="0" err="1"/>
              <a:t>cqlsh</a:t>
            </a:r>
            <a:r>
              <a:rPr lang="en-US" dirty="0"/>
              <a:t>&gt; SELECT * FROM </a:t>
            </a:r>
            <a:r>
              <a:rPr lang="en-US" dirty="0" err="1"/>
              <a:t>cycling.cyclist_alt_stats</a:t>
            </a:r>
            <a:r>
              <a:rPr lang="en-US" dirty="0"/>
              <a:t> WHERE birthday = '1982-01-29' AND nationality = 'Russia'; </a:t>
            </a:r>
            <a:endParaRPr lang="en-IN" dirty="0"/>
          </a:p>
        </p:txBody>
      </p:sp>
      <p:sp>
        <p:nvSpPr>
          <p:cNvPr id="4" name="Slide Number Placeholder 3">
            <a:extLst>
              <a:ext uri="{FF2B5EF4-FFF2-40B4-BE49-F238E27FC236}">
                <a16:creationId xmlns:a16="http://schemas.microsoft.com/office/drawing/2014/main" id="{7B2EF689-6356-75E2-3924-6FA0C243826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68</a:t>
            </a:fld>
            <a:endParaRPr lang="en-IN"/>
          </a:p>
        </p:txBody>
      </p:sp>
      <p:pic>
        <p:nvPicPr>
          <p:cNvPr id="6" name="Picture 5">
            <a:extLst>
              <a:ext uri="{FF2B5EF4-FFF2-40B4-BE49-F238E27FC236}">
                <a16:creationId xmlns:a16="http://schemas.microsoft.com/office/drawing/2014/main" id="{BDEC4E84-493C-A12F-F1F2-4A7D58626D92}"/>
              </a:ext>
            </a:extLst>
          </p:cNvPr>
          <p:cNvPicPr>
            <a:picLocks noChangeAspect="1"/>
          </p:cNvPicPr>
          <p:nvPr/>
        </p:nvPicPr>
        <p:blipFill>
          <a:blip r:embed="rId2"/>
          <a:stretch>
            <a:fillRect/>
          </a:stretch>
        </p:blipFill>
        <p:spPr>
          <a:xfrm>
            <a:off x="620780" y="5509337"/>
            <a:ext cx="11124912" cy="602538"/>
          </a:xfrm>
          <a:prstGeom prst="rect">
            <a:avLst/>
          </a:prstGeom>
        </p:spPr>
      </p:pic>
    </p:spTree>
    <p:extLst>
      <p:ext uri="{BB962C8B-B14F-4D97-AF65-F5344CB8AC3E}">
        <p14:creationId xmlns:p14="http://schemas.microsoft.com/office/powerpoint/2010/main" val="4270708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A3D17-90DB-EFF1-BFBB-7B5CC38405D6}"/>
              </a:ext>
            </a:extLst>
          </p:cNvPr>
          <p:cNvSpPr>
            <a:spLocks noGrp="1"/>
          </p:cNvSpPr>
          <p:nvPr>
            <p:ph type="title"/>
          </p:nvPr>
        </p:nvSpPr>
        <p:spPr/>
        <p:txBody>
          <a:bodyPr/>
          <a:lstStyle/>
          <a:p>
            <a:r>
              <a:rPr lang="en-US" dirty="0"/>
              <a:t>Multiple indexes</a:t>
            </a:r>
            <a:endParaRPr lang="en-IN" dirty="0"/>
          </a:p>
        </p:txBody>
      </p:sp>
      <p:sp>
        <p:nvSpPr>
          <p:cNvPr id="3" name="Content Placeholder 2">
            <a:extLst>
              <a:ext uri="{FF2B5EF4-FFF2-40B4-BE49-F238E27FC236}">
                <a16:creationId xmlns:a16="http://schemas.microsoft.com/office/drawing/2014/main" id="{1B072921-8184-98FC-B9EC-6DC72B4142D0}"/>
              </a:ext>
            </a:extLst>
          </p:cNvPr>
          <p:cNvSpPr>
            <a:spLocks noGrp="1"/>
          </p:cNvSpPr>
          <p:nvPr>
            <p:ph idx="1"/>
          </p:nvPr>
        </p:nvSpPr>
        <p:spPr/>
        <p:txBody>
          <a:bodyPr/>
          <a:lstStyle/>
          <a:p>
            <a:r>
              <a:rPr lang="en-US" b="0" i="0" dirty="0">
                <a:solidFill>
                  <a:srgbClr val="1F2438"/>
                </a:solidFill>
                <a:effectLst/>
                <a:latin typeface="Muli"/>
              </a:rPr>
              <a:t>The indexes have been created on appropriate low cardinality columns, but the query still fails. </a:t>
            </a:r>
          </a:p>
          <a:p>
            <a:r>
              <a:rPr lang="en-US" b="0" i="0" dirty="0">
                <a:solidFill>
                  <a:srgbClr val="1F2438"/>
                </a:solidFill>
                <a:effectLst/>
                <a:latin typeface="Muli"/>
              </a:rPr>
              <a:t>The error is not due to multiple indexes, but the lack of a partition key definition in the query.</a:t>
            </a:r>
          </a:p>
          <a:p>
            <a:r>
              <a:rPr lang="en-US" b="0" i="0" dirty="0">
                <a:solidFill>
                  <a:srgbClr val="1F2438"/>
                </a:solidFill>
                <a:effectLst/>
                <a:latin typeface="Muli"/>
              </a:rPr>
              <a:t>When you attempt a potentially expensive query, such as searching a range of rows, Cassandra requires the ALLOW FILTERING directive.</a:t>
            </a:r>
          </a:p>
          <a:p>
            <a:r>
              <a:rPr lang="en-US" dirty="0" err="1"/>
              <a:t>cqlsh</a:t>
            </a:r>
            <a:r>
              <a:rPr lang="en-US" dirty="0"/>
              <a:t>&gt; SELECT * FROM </a:t>
            </a:r>
            <a:r>
              <a:rPr lang="en-US" dirty="0" err="1"/>
              <a:t>cycling.cyclist_alt_stats</a:t>
            </a:r>
            <a:r>
              <a:rPr lang="en-US" dirty="0"/>
              <a:t> WHERE birthday = '1990-05-27' AND nationality = 'Portugal' ALLOW FILTERING</a:t>
            </a:r>
            <a:endParaRPr lang="en-IN" dirty="0"/>
          </a:p>
        </p:txBody>
      </p:sp>
      <p:sp>
        <p:nvSpPr>
          <p:cNvPr id="4" name="Slide Number Placeholder 3">
            <a:extLst>
              <a:ext uri="{FF2B5EF4-FFF2-40B4-BE49-F238E27FC236}">
                <a16:creationId xmlns:a16="http://schemas.microsoft.com/office/drawing/2014/main" id="{7B7C1A4A-3246-6E78-28A4-DC4E506A82A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69</a:t>
            </a:fld>
            <a:endParaRPr lang="en-IN"/>
          </a:p>
        </p:txBody>
      </p:sp>
      <p:pic>
        <p:nvPicPr>
          <p:cNvPr id="5" name="Picture 4">
            <a:extLst>
              <a:ext uri="{FF2B5EF4-FFF2-40B4-BE49-F238E27FC236}">
                <a16:creationId xmlns:a16="http://schemas.microsoft.com/office/drawing/2014/main" id="{E72C3CCF-55AE-6831-B766-8CA4A609CC24}"/>
              </a:ext>
            </a:extLst>
          </p:cNvPr>
          <p:cNvPicPr>
            <a:picLocks noChangeAspect="1"/>
          </p:cNvPicPr>
          <p:nvPr/>
        </p:nvPicPr>
        <p:blipFill>
          <a:blip r:embed="rId2"/>
          <a:stretch>
            <a:fillRect/>
          </a:stretch>
        </p:blipFill>
        <p:spPr>
          <a:xfrm>
            <a:off x="1285899" y="5007954"/>
            <a:ext cx="9172206" cy="696160"/>
          </a:xfrm>
          <a:prstGeom prst="rect">
            <a:avLst/>
          </a:prstGeom>
        </p:spPr>
      </p:pic>
    </p:spTree>
    <p:extLst>
      <p:ext uri="{BB962C8B-B14F-4D97-AF65-F5344CB8AC3E}">
        <p14:creationId xmlns:p14="http://schemas.microsoft.com/office/powerpoint/2010/main" val="4136481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216BF-287C-42DB-4ACE-3D1FD92284B8}"/>
              </a:ext>
            </a:extLst>
          </p:cNvPr>
          <p:cNvSpPr>
            <a:spLocks noGrp="1"/>
          </p:cNvSpPr>
          <p:nvPr>
            <p:ph type="title"/>
          </p:nvPr>
        </p:nvSpPr>
        <p:spPr/>
        <p:txBody>
          <a:bodyPr>
            <a:noAutofit/>
          </a:bodyPr>
          <a:lstStyle/>
          <a:p>
            <a:r>
              <a:rPr lang="en-US" sz="2800" b="1" i="0" u="none" strike="noStrike" dirty="0">
                <a:solidFill>
                  <a:schemeClr val="dk1"/>
                </a:solidFill>
                <a:latin typeface="Proxima Nova"/>
                <a:ea typeface="Proxima Nova"/>
                <a:cs typeface="Proxima Nova"/>
                <a:sym typeface="Proxima Nova"/>
              </a:rPr>
              <a:t>Contrasting Column Databases with RDBMS</a:t>
            </a:r>
            <a:br>
              <a:rPr lang="en-US" sz="2800" dirty="0">
                <a:solidFill>
                  <a:schemeClr val="dk1"/>
                </a:solidFill>
                <a:latin typeface="Calibri"/>
                <a:ea typeface="Calibri"/>
                <a:cs typeface="Calibri"/>
                <a:sym typeface="Calibri"/>
              </a:rPr>
            </a:br>
            <a:endParaRPr lang="en-IN" sz="2800" dirty="0"/>
          </a:p>
        </p:txBody>
      </p:sp>
      <p:sp>
        <p:nvSpPr>
          <p:cNvPr id="3" name="Content Placeholder 2">
            <a:extLst>
              <a:ext uri="{FF2B5EF4-FFF2-40B4-BE49-F238E27FC236}">
                <a16:creationId xmlns:a16="http://schemas.microsoft.com/office/drawing/2014/main" id="{D4D71BB5-58CA-1DEE-8ED2-6DB4761177C6}"/>
              </a:ext>
            </a:extLst>
          </p:cNvPr>
          <p:cNvSpPr>
            <a:spLocks noGrp="1"/>
          </p:cNvSpPr>
          <p:nvPr>
            <p:ph idx="1"/>
          </p:nvPr>
        </p:nvSpPr>
        <p:spPr/>
        <p:txBody>
          <a:bodyPr>
            <a:normAutofit/>
          </a:bodyPr>
          <a:lstStyle/>
          <a:p>
            <a:pPr marL="342900" marR="0" lvl="0" indent="-342900" algn="l" rtl="0">
              <a:spcBef>
                <a:spcPts val="0"/>
              </a:spcBef>
              <a:spcAft>
                <a:spcPts val="0"/>
              </a:spcAft>
              <a:buClr>
                <a:schemeClr val="dk1"/>
              </a:buClr>
              <a:buSzPts val="2000"/>
              <a:buFont typeface="Arial"/>
              <a:buChar char="•"/>
            </a:pPr>
            <a:r>
              <a:rPr lang="en-US" sz="1800" dirty="0">
                <a:sym typeface="EB Garamond"/>
              </a:rPr>
              <a:t>First and foremost, a column-oriented database imposes minimal need for upfront schema definition and can easily accommodate newer columns as the data evolves.</a:t>
            </a:r>
            <a:endParaRPr lang="en-US" sz="1800" dirty="0"/>
          </a:p>
          <a:p>
            <a:pPr marL="342900" marR="0" lvl="0" indent="-215900" algn="l" rtl="0">
              <a:spcBef>
                <a:spcPts val="0"/>
              </a:spcBef>
              <a:spcAft>
                <a:spcPts val="0"/>
              </a:spcAft>
              <a:buClr>
                <a:schemeClr val="dk1"/>
              </a:buClr>
              <a:buSzPts val="2000"/>
              <a:buFont typeface="Arial"/>
              <a:buNone/>
            </a:pPr>
            <a:endParaRPr lang="en-US" sz="1800" dirty="0">
              <a:sym typeface="EB Garamond"/>
            </a:endParaRPr>
          </a:p>
          <a:p>
            <a:pPr marL="342900" marR="0" lvl="0" indent="-342900" algn="l" rtl="0">
              <a:spcBef>
                <a:spcPts val="0"/>
              </a:spcBef>
              <a:spcAft>
                <a:spcPts val="0"/>
              </a:spcAft>
              <a:buClr>
                <a:schemeClr val="dk1"/>
              </a:buClr>
              <a:buSzPts val="2000"/>
              <a:buFont typeface="Arial"/>
              <a:buChar char="•"/>
            </a:pPr>
            <a:r>
              <a:rPr lang="en-US" sz="1800" dirty="0">
                <a:sym typeface="EB Garamond"/>
              </a:rPr>
              <a:t> In a typical column-oriented store, you predefine a column-family and not a column. </a:t>
            </a:r>
            <a:endParaRPr lang="en-US" sz="1800" dirty="0"/>
          </a:p>
          <a:p>
            <a:pPr marL="342900" marR="0" lvl="0" indent="-190500" algn="l" rtl="0">
              <a:spcBef>
                <a:spcPts val="0"/>
              </a:spcBef>
              <a:spcAft>
                <a:spcPts val="0"/>
              </a:spcAft>
              <a:buClr>
                <a:schemeClr val="dk1"/>
              </a:buClr>
              <a:buSzPts val="2400"/>
              <a:buFont typeface="Arial"/>
              <a:buNone/>
            </a:pPr>
            <a:endParaRPr lang="en-US" sz="1800" dirty="0">
              <a:sym typeface="EB Garamond"/>
            </a:endParaRPr>
          </a:p>
          <a:p>
            <a:pPr marL="342900" marR="0" lvl="0" indent="-342900" algn="l" rtl="0">
              <a:spcBef>
                <a:spcPts val="0"/>
              </a:spcBef>
              <a:spcAft>
                <a:spcPts val="0"/>
              </a:spcAft>
              <a:buClr>
                <a:schemeClr val="dk1"/>
              </a:buClr>
              <a:buSzPts val="2000"/>
              <a:buFont typeface="Arial"/>
              <a:buChar char="•"/>
            </a:pPr>
            <a:r>
              <a:rPr lang="en-US" sz="1800" dirty="0">
                <a:sym typeface="EB Garamond"/>
              </a:rPr>
              <a:t>A column-family is a set of columns grouped together into a bundle. </a:t>
            </a:r>
          </a:p>
          <a:p>
            <a:pPr marL="342900" marR="0" lvl="0" indent="-342900" algn="l" rtl="0">
              <a:spcBef>
                <a:spcPts val="0"/>
              </a:spcBef>
              <a:spcAft>
                <a:spcPts val="0"/>
              </a:spcAft>
              <a:buClr>
                <a:schemeClr val="dk1"/>
              </a:buClr>
              <a:buSzPts val="2000"/>
              <a:buFont typeface="Arial"/>
              <a:buChar char="•"/>
            </a:pPr>
            <a:endParaRPr lang="en-US" sz="1800" dirty="0">
              <a:sym typeface="Calibri"/>
            </a:endParaRPr>
          </a:p>
          <a:p>
            <a:pPr marL="342900" marR="0" lvl="0" indent="-342900" algn="l" rtl="0">
              <a:spcBef>
                <a:spcPts val="0"/>
              </a:spcBef>
              <a:spcAft>
                <a:spcPts val="0"/>
              </a:spcAft>
              <a:buClr>
                <a:schemeClr val="dk1"/>
              </a:buClr>
              <a:buSzPts val="2000"/>
              <a:buFont typeface="Arial"/>
              <a:buChar char="•"/>
            </a:pPr>
            <a:r>
              <a:rPr lang="en-US" sz="1800" dirty="0">
                <a:sym typeface="EB Garamond"/>
              </a:rPr>
              <a:t>In a column database, a column-family is analogous to a column in an RDBMS. </a:t>
            </a:r>
            <a:endParaRPr lang="en-US" sz="1800" dirty="0"/>
          </a:p>
          <a:p>
            <a:pPr marL="342900" marR="0" lvl="0" indent="-215900" algn="l" rtl="0">
              <a:spcBef>
                <a:spcPts val="0"/>
              </a:spcBef>
              <a:spcAft>
                <a:spcPts val="0"/>
              </a:spcAft>
              <a:buClr>
                <a:schemeClr val="dk1"/>
              </a:buClr>
              <a:buSzPts val="2000"/>
              <a:buFont typeface="Arial"/>
              <a:buNone/>
            </a:pPr>
            <a:endParaRPr lang="en-US" sz="1800" dirty="0">
              <a:sym typeface="EB Garamond"/>
            </a:endParaRPr>
          </a:p>
          <a:p>
            <a:pPr marL="342900" marR="0" lvl="0" indent="-342900" algn="l" rtl="0">
              <a:spcBef>
                <a:spcPts val="0"/>
              </a:spcBef>
              <a:spcAft>
                <a:spcPts val="0"/>
              </a:spcAft>
              <a:buClr>
                <a:schemeClr val="dk1"/>
              </a:buClr>
              <a:buSzPts val="2000"/>
              <a:buFont typeface="Arial"/>
              <a:buChar char="•"/>
            </a:pPr>
            <a:r>
              <a:rPr lang="en-US" sz="1800" dirty="0">
                <a:sym typeface="EB Garamond"/>
              </a:rPr>
              <a:t>Both are typically defined before data is stored in tables and are fairly static in nature.</a:t>
            </a:r>
            <a:endParaRPr lang="en-US" sz="1800" dirty="0"/>
          </a:p>
          <a:p>
            <a:pPr marL="342900" marR="0" lvl="0" indent="-215900" algn="l" rtl="0">
              <a:spcBef>
                <a:spcPts val="0"/>
              </a:spcBef>
              <a:spcAft>
                <a:spcPts val="0"/>
              </a:spcAft>
              <a:buClr>
                <a:schemeClr val="dk1"/>
              </a:buClr>
              <a:buSzPts val="2000"/>
              <a:buFont typeface="Arial"/>
              <a:buNone/>
            </a:pPr>
            <a:endParaRPr lang="en-US" sz="1800" dirty="0">
              <a:sym typeface="EB Garamond"/>
            </a:endParaRPr>
          </a:p>
          <a:p>
            <a:pPr marL="342900" marR="0" lvl="0" indent="-342900" algn="l" rtl="0">
              <a:spcBef>
                <a:spcPts val="0"/>
              </a:spcBef>
              <a:spcAft>
                <a:spcPts val="0"/>
              </a:spcAft>
              <a:buClr>
                <a:schemeClr val="dk1"/>
              </a:buClr>
              <a:buSzPts val="2000"/>
              <a:buFont typeface="Arial"/>
              <a:buChar char="•"/>
            </a:pPr>
            <a:r>
              <a:rPr lang="en-US" sz="1800" dirty="0">
                <a:sym typeface="EB Garamond"/>
              </a:rPr>
              <a:t>Columns in RDBMS define the type of data they can store.</a:t>
            </a:r>
            <a:endParaRPr lang="en-US" sz="1800" dirty="0"/>
          </a:p>
          <a:p>
            <a:pPr marL="342900" marR="0" lvl="0" indent="-215900" algn="l" rtl="0">
              <a:spcBef>
                <a:spcPts val="0"/>
              </a:spcBef>
              <a:spcAft>
                <a:spcPts val="0"/>
              </a:spcAft>
              <a:buClr>
                <a:schemeClr val="dk1"/>
              </a:buClr>
              <a:buSzPts val="2000"/>
              <a:buFont typeface="Arial"/>
              <a:buNone/>
            </a:pPr>
            <a:endParaRPr lang="en-US" sz="1800" dirty="0">
              <a:sym typeface="EB Garamond"/>
            </a:endParaRPr>
          </a:p>
          <a:p>
            <a:pPr marL="342900" marR="0" lvl="0" indent="-342900" algn="l" rtl="0">
              <a:spcBef>
                <a:spcPts val="0"/>
              </a:spcBef>
              <a:spcAft>
                <a:spcPts val="0"/>
              </a:spcAft>
              <a:buClr>
                <a:schemeClr val="dk1"/>
              </a:buClr>
              <a:buSzPts val="2000"/>
              <a:buFont typeface="Arial"/>
              <a:buChar char="•"/>
            </a:pPr>
            <a:r>
              <a:rPr lang="en-US" sz="1800" dirty="0">
                <a:sym typeface="EB Garamond"/>
              </a:rPr>
              <a:t>Column-families have no such limitation; they can contain any number of columns, which can store any type of data, as far as they can be persisted as an array of bytes.</a:t>
            </a:r>
            <a:endParaRPr lang="en-US" sz="1800" dirty="0">
              <a:sym typeface="Calibri"/>
            </a:endParaRPr>
          </a:p>
          <a:p>
            <a:endParaRPr lang="en-IN" dirty="0"/>
          </a:p>
        </p:txBody>
      </p:sp>
      <p:sp>
        <p:nvSpPr>
          <p:cNvPr id="4" name="Slide Number Placeholder 3">
            <a:extLst>
              <a:ext uri="{FF2B5EF4-FFF2-40B4-BE49-F238E27FC236}">
                <a16:creationId xmlns:a16="http://schemas.microsoft.com/office/drawing/2014/main" id="{07DF6337-46D8-C3BF-42F5-37A64C0EA18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7</a:t>
            </a:fld>
            <a:endParaRPr lang="en-IN"/>
          </a:p>
        </p:txBody>
      </p:sp>
    </p:spTree>
    <p:extLst>
      <p:ext uri="{BB962C8B-B14F-4D97-AF65-F5344CB8AC3E}">
        <p14:creationId xmlns:p14="http://schemas.microsoft.com/office/powerpoint/2010/main" val="39197802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AED8A-B9B2-DE3C-2029-D484904DFCC7}"/>
              </a:ext>
            </a:extLst>
          </p:cNvPr>
          <p:cNvSpPr>
            <a:spLocks noGrp="1"/>
          </p:cNvSpPr>
          <p:nvPr>
            <p:ph type="title"/>
          </p:nvPr>
        </p:nvSpPr>
        <p:spPr/>
        <p:txBody>
          <a:bodyPr/>
          <a:lstStyle/>
          <a:p>
            <a:r>
              <a:rPr lang="en-US" dirty="0"/>
              <a:t>Indexing a collection</a:t>
            </a:r>
            <a:endParaRPr lang="en-IN" dirty="0"/>
          </a:p>
        </p:txBody>
      </p:sp>
      <p:sp>
        <p:nvSpPr>
          <p:cNvPr id="3" name="Content Placeholder 2">
            <a:extLst>
              <a:ext uri="{FF2B5EF4-FFF2-40B4-BE49-F238E27FC236}">
                <a16:creationId xmlns:a16="http://schemas.microsoft.com/office/drawing/2014/main" id="{95EEFBD3-CAFD-0732-C7F8-B720DEC2F009}"/>
              </a:ext>
            </a:extLst>
          </p:cNvPr>
          <p:cNvSpPr>
            <a:spLocks noGrp="1"/>
          </p:cNvSpPr>
          <p:nvPr>
            <p:ph idx="1"/>
          </p:nvPr>
        </p:nvSpPr>
        <p:spPr/>
        <p:txBody>
          <a:bodyPr/>
          <a:lstStyle/>
          <a:p>
            <a:r>
              <a:rPr lang="en-US" b="0" i="0" dirty="0">
                <a:solidFill>
                  <a:srgbClr val="1F2438"/>
                </a:solidFill>
                <a:effectLst/>
                <a:latin typeface="Muli"/>
              </a:rPr>
              <a:t>Collections can be indexed and queried to find a collection containing a particular value.</a:t>
            </a:r>
          </a:p>
          <a:p>
            <a:r>
              <a:rPr lang="en-US" dirty="0">
                <a:solidFill>
                  <a:srgbClr val="1F2438"/>
                </a:solidFill>
                <a:latin typeface="Muli"/>
              </a:rPr>
              <a:t>Set and List collections</a:t>
            </a:r>
          </a:p>
          <a:p>
            <a:r>
              <a:rPr lang="en-US" dirty="0"/>
              <a:t>CREATE INDEX </a:t>
            </a:r>
            <a:r>
              <a:rPr lang="en-US" dirty="0" err="1"/>
              <a:t>team_idx</a:t>
            </a:r>
            <a:r>
              <a:rPr lang="en-US" dirty="0"/>
              <a:t> ON </a:t>
            </a:r>
            <a:r>
              <a:rPr lang="en-US" dirty="0" err="1"/>
              <a:t>cycling.cyclist_career_teams</a:t>
            </a:r>
            <a:r>
              <a:rPr lang="en-US" dirty="0"/>
              <a:t> ( teams );</a:t>
            </a:r>
          </a:p>
          <a:p>
            <a:r>
              <a:rPr lang="en-US" dirty="0"/>
              <a:t>SELECT * FROM </a:t>
            </a:r>
            <a:r>
              <a:rPr lang="en-US" dirty="0" err="1"/>
              <a:t>cycling.cyclist_career_teams</a:t>
            </a:r>
            <a:r>
              <a:rPr lang="en-US" dirty="0"/>
              <a:t> WHERE teams CONTAINS 'Nederland </a:t>
            </a:r>
            <a:r>
              <a:rPr lang="en-US" dirty="0" err="1"/>
              <a:t>bloeit</a:t>
            </a:r>
            <a:r>
              <a:rPr lang="en-US" dirty="0"/>
              <a:t>’;</a:t>
            </a:r>
            <a:endParaRPr lang="en-US" dirty="0">
              <a:solidFill>
                <a:srgbClr val="1F2438"/>
              </a:solidFill>
              <a:latin typeface="Muli"/>
            </a:endParaRPr>
          </a:p>
          <a:p>
            <a:endParaRPr lang="en-US" dirty="0">
              <a:solidFill>
                <a:srgbClr val="1F2438"/>
              </a:solidFill>
              <a:latin typeface="Muli"/>
            </a:endParaRPr>
          </a:p>
          <a:p>
            <a:endParaRPr lang="en-IN" dirty="0"/>
          </a:p>
        </p:txBody>
      </p:sp>
      <p:sp>
        <p:nvSpPr>
          <p:cNvPr id="4" name="Slide Number Placeholder 3">
            <a:extLst>
              <a:ext uri="{FF2B5EF4-FFF2-40B4-BE49-F238E27FC236}">
                <a16:creationId xmlns:a16="http://schemas.microsoft.com/office/drawing/2014/main" id="{31A6C78F-5162-6AB8-434A-EE613F26972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70</a:t>
            </a:fld>
            <a:endParaRPr lang="en-IN"/>
          </a:p>
        </p:txBody>
      </p:sp>
      <p:pic>
        <p:nvPicPr>
          <p:cNvPr id="5" name="Picture 4">
            <a:extLst>
              <a:ext uri="{FF2B5EF4-FFF2-40B4-BE49-F238E27FC236}">
                <a16:creationId xmlns:a16="http://schemas.microsoft.com/office/drawing/2014/main" id="{864A7E08-6B2D-0325-D953-6A3160847435}"/>
              </a:ext>
            </a:extLst>
          </p:cNvPr>
          <p:cNvPicPr>
            <a:picLocks noChangeAspect="1"/>
          </p:cNvPicPr>
          <p:nvPr/>
        </p:nvPicPr>
        <p:blipFill>
          <a:blip r:embed="rId2"/>
          <a:stretch>
            <a:fillRect/>
          </a:stretch>
        </p:blipFill>
        <p:spPr>
          <a:xfrm>
            <a:off x="1372984" y="4245954"/>
            <a:ext cx="10463029" cy="794132"/>
          </a:xfrm>
          <a:prstGeom prst="rect">
            <a:avLst/>
          </a:prstGeom>
        </p:spPr>
      </p:pic>
    </p:spTree>
    <p:extLst>
      <p:ext uri="{BB962C8B-B14F-4D97-AF65-F5344CB8AC3E}">
        <p14:creationId xmlns:p14="http://schemas.microsoft.com/office/powerpoint/2010/main" val="3864949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7A5F0-858D-C118-A39D-70B947F74EDD}"/>
              </a:ext>
            </a:extLst>
          </p:cNvPr>
          <p:cNvSpPr>
            <a:spLocks noGrp="1"/>
          </p:cNvSpPr>
          <p:nvPr>
            <p:ph type="title"/>
          </p:nvPr>
        </p:nvSpPr>
        <p:spPr/>
        <p:txBody>
          <a:bodyPr/>
          <a:lstStyle/>
          <a:p>
            <a:r>
              <a:rPr lang="en-US" dirty="0"/>
              <a:t>Indexing a collection</a:t>
            </a:r>
            <a:endParaRPr lang="en-IN" dirty="0"/>
          </a:p>
        </p:txBody>
      </p:sp>
      <p:sp>
        <p:nvSpPr>
          <p:cNvPr id="3" name="Content Placeholder 2">
            <a:extLst>
              <a:ext uri="{FF2B5EF4-FFF2-40B4-BE49-F238E27FC236}">
                <a16:creationId xmlns:a16="http://schemas.microsoft.com/office/drawing/2014/main" id="{BE9AD951-C714-E0B4-AC95-0DBEF030BBF4}"/>
              </a:ext>
            </a:extLst>
          </p:cNvPr>
          <p:cNvSpPr>
            <a:spLocks noGrp="1"/>
          </p:cNvSpPr>
          <p:nvPr>
            <p:ph idx="1"/>
          </p:nvPr>
        </p:nvSpPr>
        <p:spPr/>
        <p:txBody>
          <a:bodyPr/>
          <a:lstStyle/>
          <a:p>
            <a:r>
              <a:rPr lang="en-US" dirty="0"/>
              <a:t>Maps</a:t>
            </a:r>
          </a:p>
          <a:p>
            <a:r>
              <a:rPr lang="en-IN" dirty="0"/>
              <a:t>CREATE TABLE </a:t>
            </a:r>
            <a:r>
              <a:rPr lang="en-IN" dirty="0" err="1"/>
              <a:t>cycling.birthday_list</a:t>
            </a:r>
            <a:r>
              <a:rPr lang="en-IN" dirty="0"/>
              <a:t> (</a:t>
            </a:r>
            <a:r>
              <a:rPr lang="en-IN" dirty="0" err="1"/>
              <a:t>cyclist_name</a:t>
            </a:r>
            <a:r>
              <a:rPr lang="en-IN" dirty="0"/>
              <a:t> text PRIMARY KEY, </a:t>
            </a:r>
            <a:r>
              <a:rPr lang="en-IN" dirty="0" err="1"/>
              <a:t>blist</a:t>
            </a:r>
            <a:r>
              <a:rPr lang="en-IN" dirty="0"/>
              <a:t> map&lt;</a:t>
            </a:r>
            <a:r>
              <a:rPr lang="en-IN" dirty="0" err="1"/>
              <a:t>text,text</a:t>
            </a:r>
            <a:r>
              <a:rPr lang="en-IN" dirty="0"/>
              <a:t>&gt;);</a:t>
            </a:r>
          </a:p>
          <a:p>
            <a:r>
              <a:rPr lang="en-IN" dirty="0"/>
              <a:t>CREATE INDEX </a:t>
            </a:r>
            <a:r>
              <a:rPr lang="en-IN" dirty="0" err="1"/>
              <a:t>blist_idx</a:t>
            </a:r>
            <a:r>
              <a:rPr lang="en-IN" dirty="0"/>
              <a:t> ON </a:t>
            </a:r>
            <a:r>
              <a:rPr lang="en-IN" dirty="0" err="1"/>
              <a:t>cycling.birthday_list</a:t>
            </a:r>
            <a:r>
              <a:rPr lang="en-IN" dirty="0"/>
              <a:t> (ENTRIES(</a:t>
            </a:r>
            <a:r>
              <a:rPr lang="en-IN" dirty="0" err="1"/>
              <a:t>blist</a:t>
            </a:r>
            <a:r>
              <a:rPr lang="en-IN" dirty="0"/>
              <a:t>));</a:t>
            </a:r>
          </a:p>
          <a:p>
            <a:r>
              <a:rPr lang="en-IN" dirty="0"/>
              <a:t>SELECT * FROM </a:t>
            </a:r>
            <a:r>
              <a:rPr lang="en-IN" dirty="0" err="1"/>
              <a:t>cycling.birthday_list</a:t>
            </a:r>
            <a:r>
              <a:rPr lang="en-IN" dirty="0"/>
              <a:t> WHERE </a:t>
            </a:r>
            <a:r>
              <a:rPr lang="en-IN" dirty="0" err="1"/>
              <a:t>blist</a:t>
            </a:r>
            <a:r>
              <a:rPr lang="en-IN" dirty="0"/>
              <a:t>['age'] = '23’;</a:t>
            </a:r>
            <a:endParaRPr lang="en-US" dirty="0"/>
          </a:p>
          <a:p>
            <a:endParaRPr lang="en-US" dirty="0"/>
          </a:p>
          <a:p>
            <a:endParaRPr lang="en-IN" dirty="0"/>
          </a:p>
        </p:txBody>
      </p:sp>
      <p:sp>
        <p:nvSpPr>
          <p:cNvPr id="4" name="Slide Number Placeholder 3">
            <a:extLst>
              <a:ext uri="{FF2B5EF4-FFF2-40B4-BE49-F238E27FC236}">
                <a16:creationId xmlns:a16="http://schemas.microsoft.com/office/drawing/2014/main" id="{B51C93C9-AEDF-DAD3-FCF6-4BBD1D9DA89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71</a:t>
            </a:fld>
            <a:endParaRPr lang="en-IN"/>
          </a:p>
        </p:txBody>
      </p:sp>
      <p:pic>
        <p:nvPicPr>
          <p:cNvPr id="6" name="Picture 5">
            <a:extLst>
              <a:ext uri="{FF2B5EF4-FFF2-40B4-BE49-F238E27FC236}">
                <a16:creationId xmlns:a16="http://schemas.microsoft.com/office/drawing/2014/main" id="{AB4E1DB6-5FAE-B3C8-D627-635BB05F78BC}"/>
              </a:ext>
            </a:extLst>
          </p:cNvPr>
          <p:cNvPicPr>
            <a:picLocks noChangeAspect="1"/>
          </p:cNvPicPr>
          <p:nvPr/>
        </p:nvPicPr>
        <p:blipFill>
          <a:blip r:embed="rId2"/>
          <a:stretch>
            <a:fillRect/>
          </a:stretch>
        </p:blipFill>
        <p:spPr>
          <a:xfrm>
            <a:off x="1275014" y="4501259"/>
            <a:ext cx="9932704" cy="1322597"/>
          </a:xfrm>
          <a:prstGeom prst="rect">
            <a:avLst/>
          </a:prstGeom>
        </p:spPr>
      </p:pic>
    </p:spTree>
    <p:extLst>
      <p:ext uri="{BB962C8B-B14F-4D97-AF65-F5344CB8AC3E}">
        <p14:creationId xmlns:p14="http://schemas.microsoft.com/office/powerpoint/2010/main" val="4168927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3825-8298-F373-4FC8-6B5ED7EFF48C}"/>
              </a:ext>
            </a:extLst>
          </p:cNvPr>
          <p:cNvSpPr>
            <a:spLocks noGrp="1"/>
          </p:cNvSpPr>
          <p:nvPr>
            <p:ph type="title"/>
          </p:nvPr>
        </p:nvSpPr>
        <p:spPr>
          <a:xfrm>
            <a:off x="1069848" y="484632"/>
            <a:ext cx="10058400" cy="5687568"/>
          </a:xfrm>
        </p:spPr>
        <p:txBody>
          <a:bodyPr/>
          <a:lstStyle/>
          <a:p>
            <a:pPr algn="ctr"/>
            <a:r>
              <a:rPr lang="en-US" dirty="0"/>
              <a:t>thank you</a:t>
            </a:r>
            <a:endParaRPr lang="en-IN" dirty="0"/>
          </a:p>
        </p:txBody>
      </p:sp>
      <p:sp>
        <p:nvSpPr>
          <p:cNvPr id="3" name="Content Placeholder 2">
            <a:extLst>
              <a:ext uri="{FF2B5EF4-FFF2-40B4-BE49-F238E27FC236}">
                <a16:creationId xmlns:a16="http://schemas.microsoft.com/office/drawing/2014/main" id="{9E43C9E0-388A-06D2-E992-6CAF961893AB}"/>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ACA11CF2-F3FD-72B7-C8A7-13C508EF213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72</a:t>
            </a:fld>
            <a:endParaRPr lang="en-IN"/>
          </a:p>
        </p:txBody>
      </p:sp>
    </p:spTree>
    <p:extLst>
      <p:ext uri="{BB962C8B-B14F-4D97-AF65-F5344CB8AC3E}">
        <p14:creationId xmlns:p14="http://schemas.microsoft.com/office/powerpoint/2010/main" val="192581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32E12-85C5-FB22-5DE7-876699AABB0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7918FEB-8CA2-2E9F-BCC5-7D8EEB8F8EF3}"/>
              </a:ext>
            </a:extLst>
          </p:cNvPr>
          <p:cNvSpPr>
            <a:spLocks noGrp="1"/>
          </p:cNvSpPr>
          <p:nvPr>
            <p:ph idx="1"/>
          </p:nvPr>
        </p:nvSpPr>
        <p:spPr/>
        <p:txBody>
          <a:bodyPr/>
          <a:lstStyle/>
          <a:p>
            <a:r>
              <a:rPr lang="en-US" sz="1800" dirty="0">
                <a:sym typeface="EB Garamond"/>
              </a:rPr>
              <a:t>Each row of a column-oriented database table stores data values in only those columns for which it has valid values.</a:t>
            </a:r>
            <a:endParaRPr lang="en-US" sz="1800" dirty="0">
              <a:sym typeface="Calibri"/>
            </a:endParaRPr>
          </a:p>
          <a:p>
            <a:endParaRPr lang="en-IN" dirty="0"/>
          </a:p>
          <a:p>
            <a:endParaRPr lang="en-IN" dirty="0"/>
          </a:p>
          <a:p>
            <a:endParaRPr lang="en-IN" dirty="0"/>
          </a:p>
          <a:p>
            <a:endParaRPr lang="en-IN" dirty="0"/>
          </a:p>
          <a:p>
            <a:r>
              <a:rPr lang="en-US" sz="1800" dirty="0">
                <a:sym typeface="EB Garamond"/>
              </a:rPr>
              <a:t>Continuously evolving data would get stored in a column database as shown in Figure</a:t>
            </a:r>
            <a:endParaRPr lang="en-US" sz="1800" dirty="0">
              <a:sym typeface="Calibri"/>
            </a:endParaRPr>
          </a:p>
          <a:p>
            <a:endParaRPr lang="en-IN" dirty="0"/>
          </a:p>
        </p:txBody>
      </p:sp>
      <p:sp>
        <p:nvSpPr>
          <p:cNvPr id="4" name="Slide Number Placeholder 3">
            <a:extLst>
              <a:ext uri="{FF2B5EF4-FFF2-40B4-BE49-F238E27FC236}">
                <a16:creationId xmlns:a16="http://schemas.microsoft.com/office/drawing/2014/main" id="{1F7DDA39-BE7F-94F7-2BAA-25FEAE951FA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8</a:t>
            </a:fld>
            <a:endParaRPr lang="en-IN"/>
          </a:p>
        </p:txBody>
      </p:sp>
      <p:pic>
        <p:nvPicPr>
          <p:cNvPr id="5" name="Google Shape;597;p97">
            <a:extLst>
              <a:ext uri="{FF2B5EF4-FFF2-40B4-BE49-F238E27FC236}">
                <a16:creationId xmlns:a16="http://schemas.microsoft.com/office/drawing/2014/main" id="{5C381717-73AD-2DCA-F5D1-D35010435A00}"/>
              </a:ext>
            </a:extLst>
          </p:cNvPr>
          <p:cNvPicPr preferRelativeResize="0"/>
          <p:nvPr/>
        </p:nvPicPr>
        <p:blipFill rotWithShape="1">
          <a:blip r:embed="rId2">
            <a:alphaModFix/>
          </a:blip>
          <a:srcRect/>
          <a:stretch/>
        </p:blipFill>
        <p:spPr>
          <a:xfrm>
            <a:off x="4097541" y="2611784"/>
            <a:ext cx="5736772" cy="1779508"/>
          </a:xfrm>
          <a:prstGeom prst="rect">
            <a:avLst/>
          </a:prstGeom>
          <a:noFill/>
          <a:ln>
            <a:noFill/>
          </a:ln>
        </p:spPr>
      </p:pic>
      <p:pic>
        <p:nvPicPr>
          <p:cNvPr id="6" name="Google Shape;599;p97">
            <a:extLst>
              <a:ext uri="{FF2B5EF4-FFF2-40B4-BE49-F238E27FC236}">
                <a16:creationId xmlns:a16="http://schemas.microsoft.com/office/drawing/2014/main" id="{14832DF6-B1C8-0609-6B28-8A2C830ECAFD}"/>
              </a:ext>
            </a:extLst>
          </p:cNvPr>
          <p:cNvPicPr preferRelativeResize="0"/>
          <p:nvPr/>
        </p:nvPicPr>
        <p:blipFill rotWithShape="1">
          <a:blip r:embed="rId3">
            <a:alphaModFix/>
          </a:blip>
          <a:srcRect/>
          <a:stretch/>
        </p:blipFill>
        <p:spPr>
          <a:xfrm>
            <a:off x="3740172" y="4913713"/>
            <a:ext cx="6094141" cy="1944287"/>
          </a:xfrm>
          <a:prstGeom prst="rect">
            <a:avLst/>
          </a:prstGeom>
          <a:noFill/>
          <a:ln>
            <a:noFill/>
          </a:ln>
        </p:spPr>
      </p:pic>
    </p:spTree>
    <p:extLst>
      <p:ext uri="{BB962C8B-B14F-4D97-AF65-F5344CB8AC3E}">
        <p14:creationId xmlns:p14="http://schemas.microsoft.com/office/powerpoint/2010/main" val="3913322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EC9FA-EEE1-73D0-02B8-BE8F1B6E0428}"/>
              </a:ext>
            </a:extLst>
          </p:cNvPr>
          <p:cNvSpPr>
            <a:spLocks noGrp="1"/>
          </p:cNvSpPr>
          <p:nvPr>
            <p:ph type="title"/>
          </p:nvPr>
        </p:nvSpPr>
        <p:spPr/>
        <p:txBody>
          <a:bodyPr/>
          <a:lstStyle/>
          <a:p>
            <a:r>
              <a:rPr lang="en-US" dirty="0"/>
              <a:t>Example </a:t>
            </a:r>
            <a:endParaRPr lang="en-IN" dirty="0"/>
          </a:p>
        </p:txBody>
      </p:sp>
      <p:sp>
        <p:nvSpPr>
          <p:cNvPr id="3" name="Content Placeholder 2">
            <a:extLst>
              <a:ext uri="{FF2B5EF4-FFF2-40B4-BE49-F238E27FC236}">
                <a16:creationId xmlns:a16="http://schemas.microsoft.com/office/drawing/2014/main" id="{4730F590-FA53-EC31-A28B-9F6344416B04}"/>
              </a:ext>
            </a:extLst>
          </p:cNvPr>
          <p:cNvSpPr>
            <a:spLocks noGrp="1"/>
          </p:cNvSpPr>
          <p:nvPr>
            <p:ph idx="1"/>
          </p:nvPr>
        </p:nvSpPr>
        <p:spPr/>
        <p:txBody>
          <a:bodyPr/>
          <a:lstStyle/>
          <a:p>
            <a:r>
              <a:rPr lang="en-US" dirty="0"/>
              <a:t>Select * from emp where id=1</a:t>
            </a:r>
            <a:endParaRPr lang="en-IN" dirty="0"/>
          </a:p>
        </p:txBody>
      </p:sp>
      <p:sp>
        <p:nvSpPr>
          <p:cNvPr id="4" name="Slide Number Placeholder 3">
            <a:extLst>
              <a:ext uri="{FF2B5EF4-FFF2-40B4-BE49-F238E27FC236}">
                <a16:creationId xmlns:a16="http://schemas.microsoft.com/office/drawing/2014/main" id="{56219FDF-F99E-27D3-77B2-AC522591AFE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9</a:t>
            </a:fld>
            <a:endParaRPr lang="en-IN"/>
          </a:p>
        </p:txBody>
      </p:sp>
      <p:pic>
        <p:nvPicPr>
          <p:cNvPr id="5" name="Picture 4">
            <a:extLst>
              <a:ext uri="{FF2B5EF4-FFF2-40B4-BE49-F238E27FC236}">
                <a16:creationId xmlns:a16="http://schemas.microsoft.com/office/drawing/2014/main" id="{83C11096-ACE2-F9F2-6573-2C0583CF5E2F}"/>
              </a:ext>
            </a:extLst>
          </p:cNvPr>
          <p:cNvPicPr>
            <a:picLocks noChangeAspect="1"/>
          </p:cNvPicPr>
          <p:nvPr/>
        </p:nvPicPr>
        <p:blipFill>
          <a:blip r:embed="rId2"/>
          <a:stretch>
            <a:fillRect/>
          </a:stretch>
        </p:blipFill>
        <p:spPr>
          <a:xfrm>
            <a:off x="3836683" y="2990679"/>
            <a:ext cx="7170222" cy="3382689"/>
          </a:xfrm>
          <a:prstGeom prst="rect">
            <a:avLst/>
          </a:prstGeom>
        </p:spPr>
      </p:pic>
    </p:spTree>
    <p:extLst>
      <p:ext uri="{BB962C8B-B14F-4D97-AF65-F5344CB8AC3E}">
        <p14:creationId xmlns:p14="http://schemas.microsoft.com/office/powerpoint/2010/main" val="14294473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2137</TotalTime>
  <Words>6149</Words>
  <Application>Microsoft Office PowerPoint</Application>
  <PresentationFormat>Widescreen</PresentationFormat>
  <Paragraphs>517</Paragraphs>
  <Slides>72</Slides>
  <Notes>27</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72</vt:i4>
      </vt:variant>
    </vt:vector>
  </HeadingPairs>
  <TitlesOfParts>
    <vt:vector size="93" baseType="lpstr">
      <vt:lpstr>Rockwell Condensed</vt:lpstr>
      <vt:lpstr>Nunito Sans</vt:lpstr>
      <vt:lpstr>EB Garamond</vt:lpstr>
      <vt:lpstr>Calibri</vt:lpstr>
      <vt:lpstr>sofia-pro</vt:lpstr>
      <vt:lpstr>Muli</vt:lpstr>
      <vt:lpstr>urw-din</vt:lpstr>
      <vt:lpstr>Open Sans</vt:lpstr>
      <vt:lpstr>Utopia-Regular</vt:lpstr>
      <vt:lpstr>Proxima Nova</vt:lpstr>
      <vt:lpstr>Arial</vt:lpstr>
      <vt:lpstr>Roboto</vt:lpstr>
      <vt:lpstr>Wingdings</vt:lpstr>
      <vt:lpstr>Utopia-Italic</vt:lpstr>
      <vt:lpstr>Nunito</vt:lpstr>
      <vt:lpstr>Proxima Nova Semibold</vt:lpstr>
      <vt:lpstr>source-serif-pro</vt:lpstr>
      <vt:lpstr>Inter</vt:lpstr>
      <vt:lpstr>Rockwell</vt:lpstr>
      <vt:lpstr>Source Sans Pro</vt:lpstr>
      <vt:lpstr>Wood Type</vt:lpstr>
      <vt:lpstr>NoSQL unit-2</vt:lpstr>
      <vt:lpstr>AGENDA</vt:lpstr>
      <vt:lpstr>Understanding the Storage Architecture </vt:lpstr>
      <vt:lpstr>WORKING WITH COLUMN-ORIENTED DATABASES </vt:lpstr>
      <vt:lpstr>PowerPoint Presentation</vt:lpstr>
      <vt:lpstr>PowerPoint Presentation</vt:lpstr>
      <vt:lpstr>Contrasting Column Databases with RDBMS </vt:lpstr>
      <vt:lpstr>PowerPoint Presentation</vt:lpstr>
      <vt:lpstr>Example </vt:lpstr>
      <vt:lpstr>example</vt:lpstr>
      <vt:lpstr>Cassandra architecture</vt:lpstr>
      <vt:lpstr>Cassandra architecture</vt:lpstr>
      <vt:lpstr>Cassandra write process</vt:lpstr>
      <vt:lpstr>Cassandra write process</vt:lpstr>
      <vt:lpstr>Cassandra read process</vt:lpstr>
      <vt:lpstr>Cassandra read process</vt:lpstr>
      <vt:lpstr>Data partitions</vt:lpstr>
      <vt:lpstr>Data partitions</vt:lpstr>
      <vt:lpstr>Gossip protocol</vt:lpstr>
      <vt:lpstr>Mongodb architecture</vt:lpstr>
      <vt:lpstr>Replication in mongodb</vt:lpstr>
      <vt:lpstr>PowerPoint Presentation</vt:lpstr>
      <vt:lpstr>Sharding in mongodb</vt:lpstr>
      <vt:lpstr>Simple sharding setup</vt:lpstr>
      <vt:lpstr>A redundant sharding configuration</vt:lpstr>
      <vt:lpstr>Redis architecture</vt:lpstr>
      <vt:lpstr>Sentinels responsibilities</vt:lpstr>
      <vt:lpstr>PowerPoint Presentation</vt:lpstr>
      <vt:lpstr>REDIS Enterprise cluster node</vt:lpstr>
      <vt:lpstr>PowerPoint Presentation</vt:lpstr>
      <vt:lpstr>Neo4j architecture</vt:lpstr>
      <vt:lpstr>Graph data science</vt:lpstr>
      <vt:lpstr>Hbase distributed storage architecture</vt:lpstr>
      <vt:lpstr>Hbase?</vt:lpstr>
      <vt:lpstr>PowerPoint Presentation</vt:lpstr>
      <vt:lpstr>PowerPoint Presentation</vt:lpstr>
      <vt:lpstr>PowerPoint Presentation</vt:lpstr>
      <vt:lpstr>PowerPoint Presentation</vt:lpstr>
      <vt:lpstr>Hadoop framework</vt:lpstr>
      <vt:lpstr>HBASE Data model</vt:lpstr>
      <vt:lpstr>How is HBase different from other NoSQL models</vt:lpstr>
      <vt:lpstr>Use cases</vt:lpstr>
      <vt:lpstr>Hbase vs. rdbms</vt:lpstr>
      <vt:lpstr>Hbase DDL commands</vt:lpstr>
      <vt:lpstr>Hbase dml commands</vt:lpstr>
      <vt:lpstr>example</vt:lpstr>
      <vt:lpstr>Example contd..</vt:lpstr>
      <vt:lpstr>Indexing in MongoDB</vt:lpstr>
      <vt:lpstr>example</vt:lpstr>
      <vt:lpstr>Default _id index</vt:lpstr>
      <vt:lpstr>Create index method</vt:lpstr>
      <vt:lpstr>Get indexes method</vt:lpstr>
      <vt:lpstr>Drop index method</vt:lpstr>
      <vt:lpstr>Mongodb index types</vt:lpstr>
      <vt:lpstr>Single field index</vt:lpstr>
      <vt:lpstr>Compound index</vt:lpstr>
      <vt:lpstr>Multikey index</vt:lpstr>
      <vt:lpstr>Indexing in apache cassandra</vt:lpstr>
      <vt:lpstr>Create index</vt:lpstr>
      <vt:lpstr>PowerPoint Presentation</vt:lpstr>
      <vt:lpstr>Query-1</vt:lpstr>
      <vt:lpstr>Query-2</vt:lpstr>
      <vt:lpstr>Secondary index</vt:lpstr>
      <vt:lpstr>syntax</vt:lpstr>
      <vt:lpstr>example</vt:lpstr>
      <vt:lpstr>Drop index</vt:lpstr>
      <vt:lpstr>example</vt:lpstr>
      <vt:lpstr>Using multiple indexes</vt:lpstr>
      <vt:lpstr>Multiple indexes</vt:lpstr>
      <vt:lpstr>Indexing a collection</vt:lpstr>
      <vt:lpstr>Indexing a collection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NoSQL unit-1</dc:title>
  <dc:creator>selva kumar</dc:creator>
  <cp:lastModifiedBy>selva kumar s</cp:lastModifiedBy>
  <cp:revision>166</cp:revision>
  <dcterms:modified xsi:type="dcterms:W3CDTF">2022-12-05T15:55:33Z</dcterms:modified>
</cp:coreProperties>
</file>